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1"/>
  </p:notesMasterIdLst>
  <p:sldIdLst>
    <p:sldId id="256" r:id="rId2"/>
    <p:sldId id="332" r:id="rId3"/>
    <p:sldId id="333" r:id="rId4"/>
    <p:sldId id="334" r:id="rId5"/>
    <p:sldId id="335" r:id="rId6"/>
    <p:sldId id="336" r:id="rId7"/>
    <p:sldId id="337" r:id="rId8"/>
    <p:sldId id="323" r:id="rId9"/>
    <p:sldId id="338" r:id="rId10"/>
    <p:sldId id="339" r:id="rId11"/>
    <p:sldId id="263" r:id="rId12"/>
    <p:sldId id="261" r:id="rId13"/>
    <p:sldId id="324" r:id="rId14"/>
    <p:sldId id="265" r:id="rId15"/>
    <p:sldId id="266" r:id="rId16"/>
    <p:sldId id="325" r:id="rId17"/>
    <p:sldId id="326" r:id="rId18"/>
    <p:sldId id="327" r:id="rId19"/>
    <p:sldId id="328" r:id="rId20"/>
    <p:sldId id="267" r:id="rId21"/>
    <p:sldId id="304" r:id="rId22"/>
    <p:sldId id="306" r:id="rId23"/>
    <p:sldId id="308" r:id="rId24"/>
    <p:sldId id="310" r:id="rId25"/>
    <p:sldId id="329" r:id="rId26"/>
    <p:sldId id="312" r:id="rId27"/>
    <p:sldId id="330" r:id="rId28"/>
    <p:sldId id="331" r:id="rId29"/>
    <p:sldId id="300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BD5B"/>
    <a:srgbClr val="FFF3F3"/>
    <a:srgbClr val="FFC1C1"/>
    <a:srgbClr val="8CAF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560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3E62AD-5012-4DFA-80A5-3B71CB71EFA1}" type="datetimeFigureOut">
              <a:rPr lang="en-US" smtClean="0"/>
              <a:t>9/13/2019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844A94-C1EC-423A-B4F3-9D08DABBB3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366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844A94-C1EC-423A-B4F3-9D08DABBB35F}" type="slidenum">
              <a:rPr lang="en-US" smtClean="0"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844A94-C1EC-423A-B4F3-9D08DABBB35F}" type="slidenum">
              <a:rPr lang="en-US" smtClean="0"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844A94-C1EC-423A-B4F3-9D08DABBB35F}" type="slidenum">
              <a:rPr lang="en-US" smtClean="0"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844A94-C1EC-423A-B4F3-9D08DABBB35F}" type="slidenum">
              <a:rPr lang="en-US" smtClean="0"/>
              <a:t>6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9/13/2019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9/13/2019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9/13/2019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9/13/2019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mica-mimi.in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ca-mimi.in/" TargetMode="External"/><Relationship Id="rId7" Type="http://schemas.openxmlformats.org/officeDocument/2006/relationships/image" Target="../media/image2.jpeg"/><Relationship Id="rId2" Type="http://schemas.openxmlformats.org/officeDocument/2006/relationships/hyperlink" Target="mailto:mimi@micamail.in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hyperlink" Target="http://220.225.146.34:2115/index.php" TargetMode="Externa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14600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Tutorial for MICA Village Marketing Intelligence (MVMI)</a:t>
            </a:r>
            <a:endParaRPr lang="en-US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572000"/>
            <a:ext cx="6400800" cy="1752600"/>
          </a:xfrm>
        </p:spPr>
        <p:txBody>
          <a:bodyPr/>
          <a:lstStyle/>
          <a:p>
            <a:r>
              <a:rPr lang="en-US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  <a:hlinkClick r:id="rId2"/>
              </a:rPr>
              <a:t>www.mica-mimi.in</a:t>
            </a:r>
            <a:endParaRPr lang="en-US" dirty="0" smtClean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endParaRPr lang="en-US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7" name="Picture 6" descr="Logo New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28600"/>
            <a:ext cx="990600" cy="1219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152400" y="1447800"/>
            <a:ext cx="1183337" cy="2308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9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 Product from MICA</a:t>
            </a:r>
            <a:endParaRPr lang="en-US" sz="9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9" name="Picture 1" descr="C:\Users\MICA\Desktop\Sweeta\MICA _2014_website_Bundle\mica_primary_signatur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17501"/>
            <a:ext cx="1447800" cy="1565071"/>
          </a:xfrm>
          <a:prstGeom prst="rect">
            <a:avLst/>
          </a:prstGeom>
          <a:noFill/>
        </p:spPr>
      </p:pic>
      <p:pic>
        <p:nvPicPr>
          <p:cNvPr id="1026" name="Picture 2" descr="C:\Users\INTEL\Desktop\New folder (6)\population_sub_district\606915990414950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28600"/>
            <a:ext cx="1600200" cy="109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144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Log-in Page</a:t>
            </a:r>
            <a:endParaRPr lang="en-US" sz="2800" dirty="0">
              <a:solidFill>
                <a:srgbClr val="0070C0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0200"/>
            <a:ext cx="9249712" cy="5276193"/>
          </a:xfrm>
        </p:spPr>
      </p:pic>
      <p:sp>
        <p:nvSpPr>
          <p:cNvPr id="12" name="TextBox 11"/>
          <p:cNvSpPr txBox="1"/>
          <p:nvPr/>
        </p:nvSpPr>
        <p:spPr>
          <a:xfrm>
            <a:off x="6553200" y="3962400"/>
            <a:ext cx="2209800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Please Enter Your Login Credentials </a:t>
            </a:r>
            <a:endParaRPr lang="en-US" sz="14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6096000" y="4312156"/>
            <a:ext cx="4572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91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144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 Sample Case Study</a:t>
            </a:r>
            <a:endParaRPr lang="en-US" sz="28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229600" cy="52117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>
                <a:solidFill>
                  <a:srgbClr val="9CBD5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Marketing Dilemma:</a:t>
            </a:r>
          </a:p>
          <a:p>
            <a:pPr algn="just">
              <a:buNone/>
            </a:pPr>
            <a:r>
              <a:rPr 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Since the Central Government in India is focusing on the development of North-Eastern states, a leading FMCG company has decided to expand its operations in the rural areas of Assam. What districts/regions it should choose for its entry strategy in the rural market of Assam is a puzzle. Under such circumstances, MVMI can most certainly aid them in determining the best entry point</a:t>
            </a:r>
            <a:r>
              <a:rPr lang="en-US" sz="24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.</a:t>
            </a:r>
          </a:p>
          <a:p>
            <a:pPr algn="just">
              <a:buNone/>
            </a:pPr>
            <a:endParaRPr lang="en-US" sz="2400" dirty="0" smtClean="0"/>
          </a:p>
          <a:p>
            <a:pPr marL="457200" indent="-457200" algn="just">
              <a:buNone/>
            </a:pPr>
            <a:endParaRPr lang="en-US" sz="2400" dirty="0" smtClean="0"/>
          </a:p>
          <a:p>
            <a:pPr marL="457200" indent="-457200" algn="just">
              <a:buNone/>
            </a:pPr>
            <a:endParaRPr lang="en-US" sz="2400" dirty="0" smtClean="0"/>
          </a:p>
          <a:p>
            <a:pPr marL="457200" indent="-457200" algn="just">
              <a:buNone/>
            </a:pPr>
            <a:endParaRPr lang="en-US" sz="2400" dirty="0" smtClean="0"/>
          </a:p>
          <a:p>
            <a:pPr marL="457200" indent="-457200" algn="just">
              <a:buNone/>
            </a:pPr>
            <a:endParaRPr lang="en-US" sz="2400" dirty="0" smtClean="0"/>
          </a:p>
          <a:p>
            <a:pPr marL="457200" indent="-457200" algn="just">
              <a:buAutoNum type="arabicParenR"/>
            </a:pPr>
            <a:endParaRPr lang="en-US" sz="2400" dirty="0" smtClean="0"/>
          </a:p>
          <a:p>
            <a:pPr algn="just">
              <a:buNone/>
            </a:pPr>
            <a:endParaRPr lang="en-US" sz="2100" dirty="0" smtClean="0"/>
          </a:p>
          <a:p>
            <a:pPr algn="just">
              <a:buNone/>
            </a:pPr>
            <a:endParaRPr lang="en-US" sz="22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144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Explore Data </a:t>
            </a:r>
            <a:r>
              <a:rPr lang="en-US" sz="28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(Village Summary / Village  )</a:t>
            </a:r>
            <a:endParaRPr lang="en-US" sz="28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16" name="Content Placeholder 1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0200"/>
            <a:ext cx="9144000" cy="5257800"/>
          </a:xfrm>
        </p:spPr>
      </p:pic>
      <p:cxnSp>
        <p:nvCxnSpPr>
          <p:cNvPr id="18" name="Straight Arrow Connector 17"/>
          <p:cNvCxnSpPr/>
          <p:nvPr/>
        </p:nvCxnSpPr>
        <p:spPr>
          <a:xfrm flipH="1">
            <a:off x="3962400" y="3429000"/>
            <a:ext cx="12954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7"/>
          <p:cNvSpPr txBox="1"/>
          <p:nvPr/>
        </p:nvSpPr>
        <p:spPr>
          <a:xfrm>
            <a:off x="5257800" y="3276600"/>
            <a:ext cx="2209800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i="1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Explore Data </a:t>
            </a:r>
            <a:r>
              <a:rPr lang="en-US" sz="1400" i="1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  <a:sym typeface="Wingdings" panose="05000000000000000000" pitchFamily="2" charset="2"/>
              </a:rPr>
              <a:t> Village Summary</a:t>
            </a:r>
            <a:endParaRPr lang="en-US" sz="1400" b="1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144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 Sample Case Study</a:t>
            </a:r>
            <a:endParaRPr lang="en-US" sz="28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229600" cy="52117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>
                <a:solidFill>
                  <a:srgbClr val="92D05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Select </a:t>
            </a:r>
            <a:r>
              <a:rPr lang="en-US" sz="2400" dirty="0">
                <a:solidFill>
                  <a:srgbClr val="92D05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the top 5 districts with highest rural </a:t>
            </a:r>
            <a:r>
              <a:rPr lang="en-US" sz="2400" dirty="0" smtClean="0">
                <a:solidFill>
                  <a:srgbClr val="92D05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MPI</a:t>
            </a:r>
          </a:p>
          <a:p>
            <a:pPr>
              <a:buNone/>
            </a:pPr>
            <a:r>
              <a:rPr lang="en-US" sz="24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Step 1: Select State </a:t>
            </a:r>
            <a:r>
              <a:rPr lang="en-US" sz="2400" dirty="0" smtClean="0">
                <a:solidFill>
                  <a:srgbClr val="92D05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‘Assam’</a:t>
            </a:r>
          </a:p>
          <a:p>
            <a:pPr>
              <a:buNone/>
            </a:pPr>
            <a:endParaRPr lang="en-US" sz="2400" dirty="0" smtClean="0">
              <a:solidFill>
                <a:srgbClr val="92D050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>
              <a:buNone/>
            </a:pPr>
            <a:endParaRPr lang="en-US" sz="2400" dirty="0">
              <a:solidFill>
                <a:srgbClr val="92D050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>
              <a:buNone/>
            </a:pPr>
            <a:endParaRPr lang="en-US" sz="2400" dirty="0" smtClean="0">
              <a:solidFill>
                <a:srgbClr val="92D050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>
              <a:buNone/>
            </a:pPr>
            <a:endParaRPr lang="en-US" sz="2400" dirty="0">
              <a:solidFill>
                <a:srgbClr val="92D050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>
              <a:buNone/>
            </a:pPr>
            <a:r>
              <a:rPr lang="en-US" sz="24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Step 2: </a:t>
            </a:r>
            <a:r>
              <a:rPr 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Select </a:t>
            </a:r>
            <a:r>
              <a:rPr lang="en-US" sz="24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District (Select all using check box placed beside search tool)</a:t>
            </a:r>
            <a:endParaRPr lang="en-US" sz="2400" dirty="0">
              <a:solidFill>
                <a:srgbClr val="92D050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>
              <a:buNone/>
            </a:pPr>
            <a:endParaRPr lang="en-US" sz="2400" dirty="0" smtClean="0">
              <a:solidFill>
                <a:srgbClr val="92D050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>
              <a:buNone/>
            </a:pPr>
            <a:endParaRPr lang="en-US" sz="2400" dirty="0">
              <a:solidFill>
                <a:srgbClr val="92D050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>
              <a:buNone/>
            </a:pPr>
            <a:endParaRPr lang="en-US" sz="2400" dirty="0" smtClean="0">
              <a:solidFill>
                <a:srgbClr val="92D050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>
              <a:buNone/>
            </a:pPr>
            <a:endParaRPr lang="en-US" sz="2400" dirty="0">
              <a:solidFill>
                <a:srgbClr val="92D050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>
              <a:buNone/>
            </a:pPr>
            <a:endParaRPr lang="en-US" sz="2400" dirty="0" smtClean="0">
              <a:solidFill>
                <a:srgbClr val="92D050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>
              <a:buNone/>
            </a:pPr>
            <a:endParaRPr lang="en-US" sz="2400" dirty="0" smtClean="0">
              <a:solidFill>
                <a:srgbClr val="92D050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457200" indent="-457200" algn="just">
              <a:buNone/>
            </a:pPr>
            <a:endParaRPr lang="en-US" sz="2400" dirty="0" smtClean="0"/>
          </a:p>
          <a:p>
            <a:pPr marL="457200" indent="-457200" algn="just">
              <a:buNone/>
            </a:pPr>
            <a:endParaRPr lang="en-US" sz="2400" dirty="0" smtClean="0"/>
          </a:p>
          <a:p>
            <a:pPr marL="457200" indent="-457200" algn="just">
              <a:buNone/>
            </a:pPr>
            <a:endParaRPr lang="en-US" sz="2400" dirty="0" smtClean="0"/>
          </a:p>
          <a:p>
            <a:pPr marL="457200" indent="-457200" algn="just">
              <a:buNone/>
            </a:pPr>
            <a:endParaRPr lang="en-US" sz="2400" dirty="0" smtClean="0"/>
          </a:p>
          <a:p>
            <a:pPr marL="457200" indent="-457200" algn="just">
              <a:buAutoNum type="arabicParenR"/>
            </a:pPr>
            <a:endParaRPr lang="en-US" sz="2400" dirty="0" smtClean="0"/>
          </a:p>
          <a:p>
            <a:pPr algn="just">
              <a:buNone/>
            </a:pPr>
            <a:endParaRPr lang="en-US" sz="2100" dirty="0" smtClean="0"/>
          </a:p>
          <a:p>
            <a:pPr algn="just">
              <a:buNone/>
            </a:pPr>
            <a:endParaRPr lang="en-US" sz="22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  <p:pic>
        <p:nvPicPr>
          <p:cNvPr id="3074" name="Picture 2" descr="C:\Users\INTEL\Desktop\New folder (6)\population_sub_district\606742983763558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57401"/>
            <a:ext cx="1981200" cy="1564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36854" r="66194" b="11207"/>
          <a:stretch/>
        </p:blipFill>
        <p:spPr bwMode="auto">
          <a:xfrm>
            <a:off x="609601" y="4724400"/>
            <a:ext cx="1981200" cy="1999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626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7038"/>
            <a:ext cx="8229600" cy="715962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Check Your Explored Database in </a:t>
            </a:r>
            <a:r>
              <a:rPr lang="en-US" sz="2800" dirty="0" smtClean="0">
                <a:solidFill>
                  <a:srgbClr val="0070C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Data Table </a:t>
            </a:r>
            <a:endParaRPr lang="en-US" sz="2800" dirty="0">
              <a:solidFill>
                <a:srgbClr val="0070C0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782"/>
          <a:stretch/>
        </p:blipFill>
        <p:spPr>
          <a:xfrm>
            <a:off x="0" y="1600199"/>
            <a:ext cx="9144000" cy="5257801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>
            <a:off x="6477000" y="2883932"/>
            <a:ext cx="11811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648200" y="2362200"/>
            <a:ext cx="1960076" cy="73866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Click  here to  Export your  Selected Database         </a:t>
            </a:r>
            <a:endParaRPr lang="en-US" sz="14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144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Downloaded data</a:t>
            </a:r>
            <a:r>
              <a:rPr lang="en-US" sz="28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in ‘.xls’ file format</a:t>
            </a:r>
            <a:endParaRPr lang="en-US" sz="28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10" r="50000" b="10130"/>
          <a:stretch/>
        </p:blipFill>
        <p:spPr bwMode="auto">
          <a:xfrm>
            <a:off x="13138" y="1600200"/>
            <a:ext cx="56388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6160784"/>
              </p:ext>
            </p:extLst>
          </p:nvPr>
        </p:nvGraphicFramePr>
        <p:xfrm>
          <a:off x="6019800" y="2057400"/>
          <a:ext cx="2819400" cy="1828800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2125394"/>
                <a:gridCol w="694006"/>
              </a:tblGrid>
              <a:tr h="51321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Data of State-&gt; District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itchFamily="34" charset="0"/>
                        <a:ea typeface="Microsoft Sans Serif" pitchFamily="34" charset="0"/>
                        <a:cs typeface="Microsoft Sans Serif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Rural MPI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Microsoft Sans Serif" pitchFamily="34" charset="0"/>
                        <a:ea typeface="Microsoft Sans Serif" pitchFamily="34" charset="0"/>
                        <a:cs typeface="Microsoft Sans Serif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6311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Nagaon-ASSAM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Microsoft Sans Serif" pitchFamily="34" charset="0"/>
                        <a:ea typeface="Microsoft Sans Serif" pitchFamily="34" charset="0"/>
                        <a:cs typeface="Microsoft Sans Serif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102.59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Microsoft Sans Serif" pitchFamily="34" charset="0"/>
                        <a:ea typeface="Microsoft Sans Serif" pitchFamily="34" charset="0"/>
                        <a:cs typeface="Microsoft Sans Serif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6311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effectLst/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Sonitpur</a:t>
                      </a:r>
                      <a:r>
                        <a:rPr lang="en-US" sz="1200" u="none" strike="noStrike" dirty="0">
                          <a:effectLst/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-ASSAM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itchFamily="34" charset="0"/>
                        <a:ea typeface="Microsoft Sans Serif" pitchFamily="34" charset="0"/>
                        <a:cs typeface="Microsoft Sans Serif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77.24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Microsoft Sans Serif" pitchFamily="34" charset="0"/>
                        <a:ea typeface="Microsoft Sans Serif" pitchFamily="34" charset="0"/>
                        <a:cs typeface="Microsoft Sans Serif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6311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Kamrup-ASSAM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Microsoft Sans Serif" pitchFamily="34" charset="0"/>
                        <a:ea typeface="Microsoft Sans Serif" pitchFamily="34" charset="0"/>
                        <a:cs typeface="Microsoft Sans Serif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69.58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Microsoft Sans Serif" pitchFamily="34" charset="0"/>
                        <a:ea typeface="Microsoft Sans Serif" pitchFamily="34" charset="0"/>
                        <a:cs typeface="Microsoft Sans Serif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6311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Sivasagar-ASSAM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Microsoft Sans Serif" pitchFamily="34" charset="0"/>
                        <a:ea typeface="Microsoft Sans Serif" pitchFamily="34" charset="0"/>
                        <a:cs typeface="Microsoft Sans Serif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67.24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Microsoft Sans Serif" pitchFamily="34" charset="0"/>
                        <a:ea typeface="Microsoft Sans Serif" pitchFamily="34" charset="0"/>
                        <a:cs typeface="Microsoft Sans Serif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6311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Dibrugarh-ASSAM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Microsoft Sans Serif" pitchFamily="34" charset="0"/>
                        <a:ea typeface="Microsoft Sans Serif" pitchFamily="34" charset="0"/>
                        <a:cs typeface="Microsoft Sans Serif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60.99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itchFamily="34" charset="0"/>
                        <a:ea typeface="Microsoft Sans Serif" pitchFamily="34" charset="0"/>
                        <a:cs typeface="Microsoft Sans Serif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019800" y="4037950"/>
            <a:ext cx="3124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MS Reference Sans Serif" pitchFamily="34" charset="0"/>
              </a:rPr>
              <a:t>Once data is downloaded in EXCEL file format then using ‘sort ‘ function districts can be arranged as per the highest MPI to the lower. Here, </a:t>
            </a:r>
            <a:r>
              <a:rPr lang="en-US" dirty="0" err="1" smtClean="0">
                <a:latin typeface="MS Reference Sans Serif" pitchFamily="34" charset="0"/>
              </a:rPr>
              <a:t>Nagaon</a:t>
            </a:r>
            <a:r>
              <a:rPr lang="en-US" dirty="0" smtClean="0">
                <a:latin typeface="MS Reference Sans Serif" pitchFamily="34" charset="0"/>
              </a:rPr>
              <a:t> is having Highest Rural MPI (102.59).</a:t>
            </a:r>
            <a:endParaRPr lang="en-US" dirty="0">
              <a:latin typeface="MS Reference Sans Serif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144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 Sample Case Study</a:t>
            </a:r>
            <a:endParaRPr lang="en-US" sz="28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229600" cy="52117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Decide the variables relevant to the product/s company is planning to sell in the region. OR in general, variables relevant to the FMCG product. Consumption of FMCG products primarily depends on the </a:t>
            </a:r>
            <a:r>
              <a:rPr lang="en-US" sz="24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following.</a:t>
            </a:r>
          </a:p>
          <a:p>
            <a:pPr algn="just">
              <a:buNone/>
            </a:pPr>
            <a:endParaRPr lang="en-US" sz="2400" dirty="0" smtClean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457200" indent="0" algn="just">
              <a:buAutoNum type="alphaLcParenR"/>
            </a:pPr>
            <a:r>
              <a:rPr 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</a:t>
            </a:r>
            <a:r>
              <a:rPr lang="en-US" sz="24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opulation </a:t>
            </a:r>
            <a:r>
              <a:rPr 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of the </a:t>
            </a:r>
            <a:r>
              <a:rPr lang="en-US" sz="24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village</a:t>
            </a:r>
          </a:p>
          <a:p>
            <a:pPr marL="457200" indent="0" algn="just">
              <a:buAutoNum type="alphaLcParenR"/>
            </a:pPr>
            <a:r>
              <a:rPr 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</a:t>
            </a:r>
            <a:r>
              <a:rPr lang="en-US" sz="24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wareness </a:t>
            </a:r>
          </a:p>
          <a:p>
            <a:pPr marL="457200" indent="0" algn="just">
              <a:buAutoNum type="alphaLcParenR"/>
            </a:pPr>
            <a:r>
              <a:rPr 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</a:t>
            </a:r>
            <a:r>
              <a:rPr lang="en-US" sz="24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vailability </a:t>
            </a:r>
            <a:r>
              <a:rPr 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of the product in the village. </a:t>
            </a:r>
            <a:endParaRPr lang="en-US" sz="2400" dirty="0" smtClean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457200" indent="0" algn="just">
              <a:buNone/>
            </a:pPr>
            <a:endParaRPr lang="en-US" sz="2400" dirty="0" smtClean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457200" indent="0" algn="just">
              <a:buNone/>
            </a:pPr>
            <a:r>
              <a:rPr lang="en-US" sz="24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Awareness </a:t>
            </a:r>
            <a:r>
              <a:rPr 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can be created through media and promotional campaign. Product can be made available through various market places.</a:t>
            </a:r>
          </a:p>
          <a:p>
            <a:pPr>
              <a:buNone/>
            </a:pPr>
            <a:endParaRPr lang="en-US" sz="2400" dirty="0">
              <a:solidFill>
                <a:srgbClr val="9CBD5B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457200" indent="-457200" algn="just">
              <a:buNone/>
            </a:pPr>
            <a:endParaRPr lang="en-US" sz="2400" dirty="0" smtClean="0"/>
          </a:p>
          <a:p>
            <a:pPr marL="457200" indent="-457200" algn="just">
              <a:buNone/>
            </a:pPr>
            <a:endParaRPr lang="en-US" sz="2400" dirty="0" smtClean="0"/>
          </a:p>
          <a:p>
            <a:pPr marL="457200" indent="-457200" algn="just">
              <a:buNone/>
            </a:pPr>
            <a:endParaRPr lang="en-US" sz="2400" dirty="0" smtClean="0"/>
          </a:p>
          <a:p>
            <a:pPr marL="457200" indent="-457200" algn="just">
              <a:buNone/>
            </a:pPr>
            <a:endParaRPr lang="en-US" sz="2400" dirty="0" smtClean="0"/>
          </a:p>
          <a:p>
            <a:pPr marL="457200" indent="-457200" algn="just">
              <a:buAutoNum type="arabicParenR"/>
            </a:pPr>
            <a:endParaRPr lang="en-US" sz="2400" dirty="0" smtClean="0"/>
          </a:p>
          <a:p>
            <a:pPr algn="just">
              <a:buNone/>
            </a:pPr>
            <a:endParaRPr lang="en-US" sz="2400" dirty="0" smtClean="0"/>
          </a:p>
          <a:p>
            <a:pPr algn="just">
              <a:buNone/>
            </a:pPr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1099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144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 Sample Case Study</a:t>
            </a:r>
            <a:endParaRPr lang="en-US" sz="28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229600" cy="5211763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Thus relevant variables for rural marketing of FMCG product can be listed as;</a:t>
            </a:r>
          </a:p>
          <a:p>
            <a:pPr algn="just">
              <a:buNone/>
            </a:pPr>
            <a:r>
              <a:rPr lang="en-US" sz="2400" dirty="0" smtClean="0">
                <a:solidFill>
                  <a:srgbClr val="92D05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Consumption Indicators </a:t>
            </a:r>
          </a:p>
          <a:p>
            <a:pPr algn="just"/>
            <a:r>
              <a:rPr lang="en-US" sz="24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Rural MPI </a:t>
            </a:r>
          </a:p>
          <a:p>
            <a:pPr algn="just"/>
            <a:r>
              <a:rPr lang="en-US" sz="24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No </a:t>
            </a:r>
            <a:r>
              <a:rPr 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of </a:t>
            </a:r>
            <a:r>
              <a:rPr lang="en-US" sz="24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Villages </a:t>
            </a:r>
          </a:p>
          <a:p>
            <a:pPr algn="just"/>
            <a:r>
              <a:rPr lang="en-US" sz="24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No </a:t>
            </a:r>
            <a:r>
              <a:rPr 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of </a:t>
            </a:r>
            <a:r>
              <a:rPr lang="en-US" sz="24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HH </a:t>
            </a:r>
          </a:p>
          <a:p>
            <a:pPr algn="just"/>
            <a:r>
              <a:rPr lang="en-US" sz="24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Total </a:t>
            </a:r>
            <a:r>
              <a:rPr 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population in </a:t>
            </a:r>
            <a:r>
              <a:rPr lang="en-US" sz="24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Villages</a:t>
            </a:r>
          </a:p>
          <a:p>
            <a:pPr algn="just">
              <a:buNone/>
            </a:pPr>
            <a:r>
              <a:rPr lang="en-US" sz="2400" dirty="0" smtClean="0">
                <a:solidFill>
                  <a:srgbClr val="92D05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Marketing Places</a:t>
            </a:r>
            <a:r>
              <a:rPr lang="en-US" sz="24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</a:p>
          <a:p>
            <a:pPr algn="just"/>
            <a:r>
              <a:rPr lang="en-US" sz="2400" dirty="0" err="1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Mandis</a:t>
            </a:r>
            <a:r>
              <a:rPr lang="en-US" sz="24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/Regular </a:t>
            </a:r>
            <a:r>
              <a:rPr 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Market</a:t>
            </a:r>
            <a:r>
              <a:rPr lang="en-US" sz="24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,</a:t>
            </a:r>
          </a:p>
          <a:p>
            <a:pPr algn="just"/>
            <a:r>
              <a:rPr lang="en-US" sz="24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Weekly </a:t>
            </a:r>
            <a:r>
              <a:rPr lang="en-US" sz="2400" dirty="0" err="1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Haat</a:t>
            </a:r>
            <a:r>
              <a:rPr lang="en-US" sz="24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</a:p>
          <a:p>
            <a:pPr algn="just">
              <a:buNone/>
            </a:pPr>
            <a:r>
              <a:rPr lang="en-US" sz="2400" dirty="0" smtClean="0">
                <a:solidFill>
                  <a:srgbClr val="92D05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Places </a:t>
            </a:r>
            <a:r>
              <a:rPr lang="en-US" sz="2400" dirty="0">
                <a:solidFill>
                  <a:srgbClr val="92D05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Can be used for </a:t>
            </a:r>
            <a:r>
              <a:rPr lang="en-US" sz="2400" dirty="0" smtClean="0">
                <a:solidFill>
                  <a:srgbClr val="92D05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Promotion</a:t>
            </a:r>
            <a:r>
              <a:rPr lang="en-US" sz="24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</a:p>
          <a:p>
            <a:pPr algn="just"/>
            <a:r>
              <a:rPr lang="en-US" sz="24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No </a:t>
            </a:r>
            <a:r>
              <a:rPr 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of Schools and </a:t>
            </a:r>
            <a:r>
              <a:rPr lang="en-US" sz="24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Colleges </a:t>
            </a:r>
          </a:p>
          <a:p>
            <a:pPr algn="just"/>
            <a:r>
              <a:rPr lang="en-US" sz="24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No </a:t>
            </a:r>
            <a:r>
              <a:rPr 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of Villages Having Community </a:t>
            </a:r>
            <a:r>
              <a:rPr lang="en-US" sz="24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Centre</a:t>
            </a:r>
          </a:p>
          <a:p>
            <a:pPr algn="just"/>
            <a:r>
              <a:rPr lang="en-US" sz="24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No </a:t>
            </a:r>
            <a:r>
              <a:rPr 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of Villages Having Cinema/Video </a:t>
            </a:r>
            <a:r>
              <a:rPr lang="en-US" sz="24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Hall</a:t>
            </a:r>
          </a:p>
          <a:p>
            <a:pPr algn="just"/>
            <a:r>
              <a:rPr lang="en-US" sz="24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Availability </a:t>
            </a:r>
            <a:r>
              <a:rPr 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of </a:t>
            </a:r>
            <a:r>
              <a:rPr lang="en-US" sz="24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Media </a:t>
            </a:r>
          </a:p>
          <a:p>
            <a:pPr algn="just"/>
            <a:r>
              <a:rPr lang="en-US" sz="24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No </a:t>
            </a:r>
            <a:r>
              <a:rPr 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of Villages Having Mobile Phone </a:t>
            </a:r>
            <a:r>
              <a:rPr lang="en-US" sz="24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Coverage</a:t>
            </a:r>
          </a:p>
          <a:p>
            <a:pPr algn="just"/>
            <a:r>
              <a:rPr lang="en-US" sz="24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No </a:t>
            </a:r>
            <a:r>
              <a:rPr 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of Villages Having Daily Newspaper Supply</a:t>
            </a:r>
            <a:endParaRPr lang="en-US" sz="2400" dirty="0">
              <a:solidFill>
                <a:srgbClr val="9CBD5B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457200" indent="-457200" algn="just">
              <a:buNone/>
            </a:pPr>
            <a:endParaRPr lang="en-US" sz="2400" dirty="0" smtClean="0"/>
          </a:p>
          <a:p>
            <a:pPr marL="457200" indent="-457200" algn="just">
              <a:buNone/>
            </a:pPr>
            <a:endParaRPr lang="en-US" sz="2400" dirty="0" smtClean="0"/>
          </a:p>
          <a:p>
            <a:pPr marL="457200" indent="-457200" algn="just">
              <a:buNone/>
            </a:pPr>
            <a:endParaRPr lang="en-US" sz="2400" dirty="0" smtClean="0"/>
          </a:p>
          <a:p>
            <a:pPr marL="457200" indent="-457200" algn="just">
              <a:buNone/>
            </a:pPr>
            <a:endParaRPr lang="en-US" sz="2400" dirty="0" smtClean="0"/>
          </a:p>
          <a:p>
            <a:pPr marL="457200" indent="-457200" algn="just">
              <a:buAutoNum type="arabicParenR"/>
            </a:pPr>
            <a:endParaRPr lang="en-US" sz="2400" dirty="0" smtClean="0"/>
          </a:p>
          <a:p>
            <a:pPr algn="just">
              <a:buNone/>
            </a:pPr>
            <a:endParaRPr lang="en-US" sz="2400" dirty="0" smtClean="0"/>
          </a:p>
          <a:p>
            <a:pPr algn="just">
              <a:buNone/>
            </a:pPr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100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7038"/>
            <a:ext cx="8229600" cy="715962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Check Your Explored Database in </a:t>
            </a:r>
            <a:r>
              <a:rPr lang="en-US" sz="2800" dirty="0" smtClean="0">
                <a:solidFill>
                  <a:srgbClr val="0070C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Data Table </a:t>
            </a:r>
            <a:endParaRPr lang="en-US" sz="2800" dirty="0">
              <a:solidFill>
                <a:srgbClr val="0070C0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0200"/>
            <a:ext cx="9144000" cy="5257800"/>
          </a:xfrm>
          <a:prstGeom prst="rect">
            <a:avLst/>
          </a:prstGeom>
        </p:spPr>
      </p:pic>
      <p:cxnSp>
        <p:nvCxnSpPr>
          <p:cNvPr id="25" name="Straight Arrow Connector 24"/>
          <p:cNvCxnSpPr/>
          <p:nvPr/>
        </p:nvCxnSpPr>
        <p:spPr>
          <a:xfrm flipH="1">
            <a:off x="2628900" y="4833335"/>
            <a:ext cx="6096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6438900" y="4026932"/>
            <a:ext cx="9906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238500" y="4114562"/>
            <a:ext cx="1257300" cy="16004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Please Click here on the group icons to view your Selected  Variables</a:t>
            </a:r>
          </a:p>
          <a:p>
            <a:endParaRPr lang="en-US" sz="14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610100" y="3505200"/>
            <a:ext cx="1960076" cy="73866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Click  here to  Export your  Selected Database         </a:t>
            </a:r>
            <a:endParaRPr lang="en-US" sz="14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4028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144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 Sample Case Study</a:t>
            </a:r>
            <a:endParaRPr lang="en-US" sz="28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229600" cy="5211763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400" dirty="0">
              <a:solidFill>
                <a:srgbClr val="9CBD5B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457200" indent="-457200" algn="just">
              <a:buNone/>
            </a:pPr>
            <a:endParaRPr lang="en-US" sz="2400" dirty="0" smtClean="0"/>
          </a:p>
          <a:p>
            <a:pPr marL="457200" indent="-457200" algn="just">
              <a:buNone/>
            </a:pPr>
            <a:endParaRPr lang="en-US" sz="2400" dirty="0" smtClean="0"/>
          </a:p>
          <a:p>
            <a:pPr marL="457200" indent="-457200" algn="just">
              <a:buNone/>
            </a:pPr>
            <a:endParaRPr lang="en-US" sz="2400" dirty="0" smtClean="0"/>
          </a:p>
          <a:p>
            <a:pPr marL="457200" indent="-457200" algn="just">
              <a:buNone/>
            </a:pPr>
            <a:endParaRPr lang="en-US" sz="2400" dirty="0" smtClean="0"/>
          </a:p>
          <a:p>
            <a:pPr marL="457200" indent="-457200" algn="just">
              <a:buAutoNum type="arabicParenR"/>
            </a:pPr>
            <a:endParaRPr lang="en-US" sz="2400" dirty="0" smtClean="0"/>
          </a:p>
          <a:p>
            <a:pPr algn="just">
              <a:buNone/>
            </a:pPr>
            <a:endParaRPr lang="en-US" sz="2400" dirty="0" smtClean="0"/>
          </a:p>
          <a:p>
            <a:pPr algn="just">
              <a:buNone/>
            </a:pPr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649413" y="1600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rgbClr val="6A6A6A"/>
                </a:solidFill>
                <a:effectLst/>
                <a:latin typeface="OpenSans"/>
                <a:cs typeface="Arial" pitchFamily="34" charset="0"/>
              </a:rPr>
              <a:t> 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2573021"/>
              </p:ext>
            </p:extLst>
          </p:nvPr>
        </p:nvGraphicFramePr>
        <p:xfrm>
          <a:off x="685800" y="1597572"/>
          <a:ext cx="7772400" cy="2364827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647700"/>
                <a:gridCol w="647700"/>
                <a:gridCol w="647700"/>
                <a:gridCol w="647700"/>
                <a:gridCol w="647700"/>
                <a:gridCol w="647700"/>
                <a:gridCol w="647700"/>
                <a:gridCol w="647700"/>
                <a:gridCol w="647700"/>
                <a:gridCol w="647700"/>
                <a:gridCol w="647700"/>
                <a:gridCol w="647700"/>
              </a:tblGrid>
              <a:tr h="12201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District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Rural MPI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No of Villages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No of HH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Total population in Villages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err="1">
                          <a:effectLst/>
                        </a:rPr>
                        <a:t>Mandis</a:t>
                      </a:r>
                      <a:r>
                        <a:rPr lang="en-US" sz="1100" u="none" strike="noStrike" dirty="0">
                          <a:effectLst/>
                        </a:rPr>
                        <a:t>/Regular Market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Weekly </a:t>
                      </a:r>
                      <a:r>
                        <a:rPr lang="en-US" sz="1100" u="none" strike="noStrike" dirty="0" err="1">
                          <a:effectLst/>
                        </a:rPr>
                        <a:t>Haat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No of Schools and Colleges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No of Villages Having Community Centre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No of Villages Having Cinema/Video Hall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No of Villages Having Daily Newspaper Supply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No of Villages Having Mobile Phone Coverage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289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Nagaon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102.5949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1412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480399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2454234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396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961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5410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199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588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1078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289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Sonitpur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77.2419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1876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352647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1750265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1171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3862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93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674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1308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289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Kamrup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69.5752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1068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280269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1375148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347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630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5175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197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743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767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289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Sivasagar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67.2417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875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222136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1040954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89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426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3203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67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655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751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289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Dibrugarh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60.991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1348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222414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1082605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136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630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3086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67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616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1020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7" name="Content Placeholder 2"/>
          <p:cNvSpPr txBox="1">
            <a:spLocks/>
          </p:cNvSpPr>
          <p:nvPr/>
        </p:nvSpPr>
        <p:spPr>
          <a:xfrm>
            <a:off x="609600" y="3977479"/>
            <a:ext cx="7924800" cy="272811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None/>
            </a:pPr>
            <a:r>
              <a:rPr lang="en-US" sz="21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It can be concluded from the data that; </a:t>
            </a:r>
            <a:r>
              <a:rPr lang="en-US" sz="21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Nagaon</a:t>
            </a:r>
            <a:r>
              <a:rPr lang="en-US" sz="21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has maximum no of households and maximum population. Maximum no of regular markets, though weekly </a:t>
            </a:r>
            <a:r>
              <a:rPr lang="en-US" sz="21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haats</a:t>
            </a:r>
            <a:r>
              <a:rPr lang="en-US" sz="21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are marginally less compared to </a:t>
            </a:r>
            <a:r>
              <a:rPr lang="en-US" sz="21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Sonitpur</a:t>
            </a:r>
            <a:r>
              <a:rPr lang="en-US" sz="21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. Thus, selling the product in the villages of </a:t>
            </a:r>
            <a:r>
              <a:rPr lang="en-US" sz="21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Nagaon</a:t>
            </a:r>
            <a:r>
              <a:rPr lang="en-US" sz="21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is much easier compared to other districts. Considering promotion of the product, again </a:t>
            </a:r>
            <a:r>
              <a:rPr lang="en-US" sz="21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Nagoan</a:t>
            </a:r>
            <a:r>
              <a:rPr lang="en-US" sz="21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is the district with a maximum no of schools/colleges and community centers. Considering advertising the products, </a:t>
            </a:r>
            <a:r>
              <a:rPr lang="en-US" sz="21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Sonitpur</a:t>
            </a:r>
            <a:r>
              <a:rPr lang="en-US" sz="21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is the best as it has maximum no of villages with mobile coverage and having daily newspaper.</a:t>
            </a:r>
            <a:endParaRPr lang="en-US" sz="2100" dirty="0" smtClean="0">
              <a:solidFill>
                <a:srgbClr val="9CBD5B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None/>
            </a:pPr>
            <a:endParaRPr lang="en-US" sz="2400" dirty="0" smtClean="0"/>
          </a:p>
          <a:p>
            <a:pPr marL="457200" indent="-457200" algn="just">
              <a:buFont typeface="Arial" panose="020B0604020202020204" pitchFamily="34" charset="0"/>
              <a:buNone/>
            </a:pPr>
            <a:endParaRPr lang="en-US" sz="2400" dirty="0" smtClean="0"/>
          </a:p>
          <a:p>
            <a:pPr marL="457200" indent="-457200" algn="just">
              <a:buFont typeface="Arial" panose="020B0604020202020204" pitchFamily="34" charset="0"/>
              <a:buNone/>
            </a:pPr>
            <a:endParaRPr lang="en-US" sz="2400" dirty="0" smtClean="0"/>
          </a:p>
          <a:p>
            <a:pPr marL="457200" indent="-457200" algn="just">
              <a:buFont typeface="Arial" panose="020B0604020202020204" pitchFamily="34" charset="0"/>
              <a:buNone/>
            </a:pPr>
            <a:endParaRPr lang="en-US" sz="2400" dirty="0" smtClean="0"/>
          </a:p>
          <a:p>
            <a:pPr marL="457200" indent="-457200" algn="just">
              <a:buFont typeface="Arial" panose="020B0604020202020204" pitchFamily="34" charset="0"/>
              <a:buAutoNum type="arabicParenR"/>
            </a:pPr>
            <a:endParaRPr lang="en-US" sz="2400" dirty="0" smtClean="0"/>
          </a:p>
          <a:p>
            <a:pPr algn="just">
              <a:buFont typeface="Arial" panose="020B0604020202020204" pitchFamily="34" charset="0"/>
              <a:buNone/>
            </a:pPr>
            <a:endParaRPr lang="en-US" sz="2400" dirty="0" smtClean="0"/>
          </a:p>
          <a:p>
            <a:pPr algn="just">
              <a:buFont typeface="Arial" panose="020B0604020202020204" pitchFamily="34" charset="0"/>
              <a:buNone/>
            </a:pPr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18091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144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Home Page</a:t>
            </a:r>
            <a:endParaRPr lang="en-US" sz="2800" dirty="0">
              <a:solidFill>
                <a:srgbClr val="0070C0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0" y="1600200"/>
            <a:ext cx="9122979" cy="5257800"/>
          </a:xfrm>
        </p:spPr>
      </p:pic>
    </p:spTree>
    <p:extLst>
      <p:ext uri="{BB962C8B-B14F-4D97-AF65-F5344CB8AC3E}">
        <p14:creationId xmlns:p14="http://schemas.microsoft.com/office/powerpoint/2010/main" val="683859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144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You can easily represent your selected data graphically by using two different type of Charts </a:t>
            </a:r>
            <a:endParaRPr lang="en-US" sz="24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4134"/>
            <a:ext cx="9105900" cy="5230555"/>
          </a:xfrm>
        </p:spPr>
      </p:pic>
      <p:cxnSp>
        <p:nvCxnSpPr>
          <p:cNvPr id="15" name="Straight Arrow Connector 14"/>
          <p:cNvCxnSpPr/>
          <p:nvPr/>
        </p:nvCxnSpPr>
        <p:spPr>
          <a:xfrm>
            <a:off x="4419600" y="1828800"/>
            <a:ext cx="0" cy="9144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886200" y="1274802"/>
            <a:ext cx="1752600" cy="73866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Please Select /Change  type of Chart</a:t>
            </a:r>
            <a:endParaRPr lang="en-US" sz="14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8686800" y="3047999"/>
            <a:ext cx="0" cy="60960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467600" y="3657600"/>
            <a:ext cx="1638300" cy="95410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Please Click here to Export Chart for selected Data in ‘PDF‘</a:t>
            </a:r>
            <a:endParaRPr lang="en-US" sz="14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10150" y="2564368"/>
            <a:ext cx="1752600" cy="73866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Click on ‘Filters’ to Select Variables &amp; districts for Chart </a:t>
            </a:r>
            <a:endParaRPr lang="en-US" sz="14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6762750" y="2933700"/>
            <a:ext cx="10668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86476"/>
            <a:ext cx="8686800" cy="1215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dirty="0" smtClean="0">
                <a:solidFill>
                  <a:srgbClr val="0070C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Dialogue-Box : Filters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Click on ‘Filters’ to select Districts and a Variable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Click on ‘Apply Changes’ to Generate Bar Chart  </a:t>
            </a:r>
            <a:endParaRPr lang="en-US" sz="24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9" t="3900" r="4422" b="23307"/>
          <a:stretch/>
        </p:blipFill>
        <p:spPr>
          <a:xfrm>
            <a:off x="317938" y="2263711"/>
            <a:ext cx="5833242" cy="2648607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3" t="3433" r="2673" b="8472"/>
          <a:stretch/>
        </p:blipFill>
        <p:spPr>
          <a:xfrm>
            <a:off x="1524000" y="3124200"/>
            <a:ext cx="5896304" cy="3146580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9" t="3879" r="1809" b="39655"/>
          <a:stretch/>
        </p:blipFill>
        <p:spPr>
          <a:xfrm>
            <a:off x="2806262" y="4456830"/>
            <a:ext cx="6203731" cy="2127457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1950" y="215205"/>
            <a:ext cx="8305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Second Level Chart (Bar)</a:t>
            </a:r>
          </a:p>
          <a:p>
            <a:endParaRPr lang="en-US" sz="2400" dirty="0" smtClean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Range of MPI is 1.00 to 1000.00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Population figures above 100000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" y="1600199"/>
            <a:ext cx="9144000" cy="52624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29200" y="2537936"/>
            <a:ext cx="1752600" cy="73866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Click on ‘Filters’ to Select Variables &amp; districts for Chart </a:t>
            </a:r>
            <a:endParaRPr lang="en-US" sz="14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6781800" y="2907268"/>
            <a:ext cx="10668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/>
          <p:nvPr/>
        </p:nvSpPr>
        <p:spPr>
          <a:xfrm>
            <a:off x="457200" y="457200"/>
            <a:ext cx="8229600" cy="8382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solidFill>
                  <a:srgbClr val="0070C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Bubble Chart</a:t>
            </a:r>
            <a:endParaRPr lang="en-US" sz="2400" dirty="0">
              <a:solidFill>
                <a:srgbClr val="0070C0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1"/>
            <a:ext cx="9144000" cy="528902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010150" y="2564368"/>
            <a:ext cx="1752600" cy="73866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Click on ‘Filters’ to Select Variables &amp; districts for Chart </a:t>
            </a:r>
            <a:endParaRPr lang="en-US" sz="14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6762750" y="2933700"/>
            <a:ext cx="10668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304800"/>
            <a:ext cx="8229600" cy="9144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Data Table as per Villages </a:t>
            </a:r>
            <a:endParaRPr lang="en-US" sz="2400" dirty="0">
              <a:solidFill>
                <a:srgbClr val="0070C0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0200"/>
            <a:ext cx="9144000" cy="5144682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1795462" y="1600200"/>
            <a:ext cx="0" cy="330440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38200" y="1323201"/>
            <a:ext cx="1914525" cy="27699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Click on </a:t>
            </a:r>
            <a:r>
              <a:rPr lang="en-US" sz="1200" dirty="0" err="1" smtClean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Nagaon</a:t>
            </a:r>
            <a:r>
              <a:rPr lang="en-US" sz="1200" dirty="0" smtClean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 </a:t>
            </a:r>
            <a:endParaRPr lang="en-US" sz="1200" dirty="0">
              <a:latin typeface="Microsoft Sans Serif" pitchFamily="34" charset="0"/>
              <a:ea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707300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MS Reference Sans Serif" pitchFamily="34" charset="0"/>
              </a:rPr>
              <a:t>Considering the relevant variable, </a:t>
            </a:r>
            <a:r>
              <a:rPr lang="en-US" dirty="0" err="1" smtClean="0">
                <a:latin typeface="MS Reference Sans Serif" pitchFamily="34" charset="0"/>
              </a:rPr>
              <a:t>Nagaon</a:t>
            </a:r>
            <a:r>
              <a:rPr lang="en-US" dirty="0" smtClean="0">
                <a:latin typeface="MS Reference Sans Serif" pitchFamily="34" charset="0"/>
              </a:rPr>
              <a:t> can be selected . Click on </a:t>
            </a:r>
            <a:r>
              <a:rPr lang="en-US" dirty="0" err="1" smtClean="0">
                <a:latin typeface="MS Reference Sans Serif" pitchFamily="34" charset="0"/>
              </a:rPr>
              <a:t>Nagon</a:t>
            </a:r>
            <a:r>
              <a:rPr lang="en-US" dirty="0" smtClean="0">
                <a:latin typeface="MS Reference Sans Serif" pitchFamily="34" charset="0"/>
              </a:rPr>
              <a:t> to view village wise data of it  </a:t>
            </a:r>
            <a:endParaRPr lang="en-US" dirty="0">
              <a:latin typeface="MS Reference Sans Serif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6556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304800"/>
            <a:ext cx="8229600" cy="9144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Data Table as per Villages</a:t>
            </a:r>
          </a:p>
          <a:p>
            <a:r>
              <a:rPr lang="en-US" sz="24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endParaRPr lang="en-US" sz="2400" dirty="0">
              <a:solidFill>
                <a:srgbClr val="0070C0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0200"/>
            <a:ext cx="9144000" cy="525779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114800" y="2667000"/>
            <a:ext cx="1914525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Click here to load village summary at District level </a:t>
            </a:r>
            <a:endParaRPr lang="en-US" sz="1200" dirty="0">
              <a:latin typeface="Microsoft Sans Serif" pitchFamily="34" charset="0"/>
              <a:ea typeface="Microsoft Sans Serif" pitchFamily="34" charset="0"/>
              <a:cs typeface="Microsoft Sans Serif" pitchFamily="34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6105525" y="2739669"/>
            <a:ext cx="1514475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7326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304800"/>
            <a:ext cx="8229600" cy="9144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Record your selections: </a:t>
            </a:r>
            <a:r>
              <a:rPr lang="en-US" sz="2400" dirty="0" smtClean="0">
                <a:solidFill>
                  <a:srgbClr val="0070C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My Workspace</a:t>
            </a:r>
            <a:r>
              <a:rPr lang="en-US" sz="24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 </a:t>
            </a:r>
            <a:endParaRPr lang="en-US" sz="24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758"/>
          <a:stretch/>
        </p:blipFill>
        <p:spPr>
          <a:xfrm>
            <a:off x="18393" y="1600200"/>
            <a:ext cx="9125607" cy="5234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77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8636587"/>
              </p:ext>
            </p:extLst>
          </p:nvPr>
        </p:nvGraphicFramePr>
        <p:xfrm>
          <a:off x="457200" y="1136221"/>
          <a:ext cx="8077202" cy="5596868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153886"/>
                <a:gridCol w="1153886"/>
                <a:gridCol w="1153886"/>
                <a:gridCol w="1153886"/>
                <a:gridCol w="1153886"/>
                <a:gridCol w="1153886"/>
                <a:gridCol w="1153886"/>
              </a:tblGrid>
              <a:tr h="736933"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>
                          <a:effectLst/>
                        </a:rPr>
                        <a:t>Village Name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Microsoft Sans Serif" pitchFamily="34" charset="0"/>
                        <a:ea typeface="Microsoft Sans Serif" pitchFamily="34" charset="0"/>
                        <a:cs typeface="Microsoft Sans Serif" pitchFamily="34" charset="0"/>
                      </a:endParaRPr>
                    </a:p>
                  </a:txBody>
                  <a:tcPr marL="15607" marR="15607" marT="15607" marB="156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effectLst/>
                        </a:rPr>
                        <a:t>Total Geographical Area (in Hectares)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Microsoft Sans Serif" pitchFamily="34" charset="0"/>
                        <a:ea typeface="Microsoft Sans Serif" pitchFamily="34" charset="0"/>
                        <a:cs typeface="Microsoft Sans Serif" pitchFamily="34" charset="0"/>
                      </a:endParaRPr>
                    </a:p>
                  </a:txBody>
                  <a:tcPr marL="15607" marR="15607" marT="15607" marB="156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effectLst/>
                        </a:rPr>
                        <a:t>Total Households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Microsoft Sans Serif" pitchFamily="34" charset="0"/>
                        <a:ea typeface="Microsoft Sans Serif" pitchFamily="34" charset="0"/>
                        <a:cs typeface="Microsoft Sans Serif" pitchFamily="34" charset="0"/>
                      </a:endParaRPr>
                    </a:p>
                  </a:txBody>
                  <a:tcPr marL="15607" marR="15607" marT="15607" marB="156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effectLst/>
                        </a:rPr>
                        <a:t>Total Population of Village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Microsoft Sans Serif" pitchFamily="34" charset="0"/>
                        <a:ea typeface="Microsoft Sans Serif" pitchFamily="34" charset="0"/>
                        <a:cs typeface="Microsoft Sans Serif" pitchFamily="34" charset="0"/>
                      </a:endParaRPr>
                    </a:p>
                  </a:txBody>
                  <a:tcPr marL="15607" marR="15607" marT="15607" marB="156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effectLst/>
                        </a:rPr>
                        <a:t>Govt &amp; Pvt Pre/ Primary Schools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Microsoft Sans Serif" pitchFamily="34" charset="0"/>
                        <a:ea typeface="Microsoft Sans Serif" pitchFamily="34" charset="0"/>
                        <a:cs typeface="Microsoft Sans Serif" pitchFamily="34" charset="0"/>
                      </a:endParaRPr>
                    </a:p>
                  </a:txBody>
                  <a:tcPr marL="15607" marR="15607" marT="15607" marB="156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effectLst/>
                        </a:rPr>
                        <a:t>Govt/Pvt Middle &amp; Secondary School (Numbers)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Microsoft Sans Serif" pitchFamily="34" charset="0"/>
                        <a:ea typeface="Microsoft Sans Serif" pitchFamily="34" charset="0"/>
                        <a:cs typeface="Microsoft Sans Serif" pitchFamily="34" charset="0"/>
                      </a:endParaRPr>
                    </a:p>
                  </a:txBody>
                  <a:tcPr marL="15607" marR="15607" marT="15607" marB="156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effectLst/>
                        </a:rPr>
                        <a:t>Nearest Town Name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Microsoft Sans Serif" pitchFamily="34" charset="0"/>
                        <a:ea typeface="Microsoft Sans Serif" pitchFamily="34" charset="0"/>
                        <a:cs typeface="Microsoft Sans Serif" pitchFamily="34" charset="0"/>
                      </a:endParaRPr>
                    </a:p>
                  </a:txBody>
                  <a:tcPr marL="15607" marR="15607" marT="15607" marB="15607" anchor="ctr"/>
                </a:tc>
              </a:tr>
              <a:tr h="206852">
                <a:tc>
                  <a:txBody>
                    <a:bodyPr/>
                    <a:lstStyle/>
                    <a:p>
                      <a:pPr algn="l"/>
                      <a:r>
                        <a:rPr lang="en-US" sz="1200">
                          <a:effectLst/>
                        </a:rPr>
                        <a:t>Borghuli No.2</a:t>
                      </a:r>
                      <a:endParaRPr lang="en-US" sz="1200">
                        <a:effectLst/>
                        <a:latin typeface="Microsoft Sans Serif" pitchFamily="34" charset="0"/>
                        <a:ea typeface="Microsoft Sans Serif" pitchFamily="34" charset="0"/>
                        <a:cs typeface="Microsoft Sans Serif" pitchFamily="34" charset="0"/>
                      </a:endParaRPr>
                    </a:p>
                  </a:txBody>
                  <a:tcPr marL="15607" marR="15607" marT="15607" marB="156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396.29</a:t>
                      </a:r>
                      <a:endParaRPr lang="en-US" sz="1200">
                        <a:effectLst/>
                        <a:latin typeface="Microsoft Sans Serif" pitchFamily="34" charset="0"/>
                        <a:ea typeface="Microsoft Sans Serif" pitchFamily="34" charset="0"/>
                        <a:cs typeface="Microsoft Sans Serif" pitchFamily="34" charset="0"/>
                      </a:endParaRPr>
                    </a:p>
                  </a:txBody>
                  <a:tcPr marL="15607" marR="15607" marT="15607" marB="156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1045</a:t>
                      </a:r>
                      <a:endParaRPr lang="en-US" sz="1200">
                        <a:effectLst/>
                        <a:latin typeface="Microsoft Sans Serif" pitchFamily="34" charset="0"/>
                        <a:ea typeface="Microsoft Sans Serif" pitchFamily="34" charset="0"/>
                        <a:cs typeface="Microsoft Sans Serif" pitchFamily="34" charset="0"/>
                      </a:endParaRPr>
                    </a:p>
                  </a:txBody>
                  <a:tcPr marL="15607" marR="15607" marT="15607" marB="156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6122</a:t>
                      </a:r>
                      <a:endParaRPr lang="en-US" sz="1200">
                        <a:effectLst/>
                        <a:latin typeface="Microsoft Sans Serif" pitchFamily="34" charset="0"/>
                        <a:ea typeface="Microsoft Sans Serif" pitchFamily="34" charset="0"/>
                        <a:cs typeface="Microsoft Sans Serif" pitchFamily="34" charset="0"/>
                      </a:endParaRPr>
                    </a:p>
                  </a:txBody>
                  <a:tcPr marL="15607" marR="15607" marT="15607" marB="156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5</a:t>
                      </a:r>
                      <a:endParaRPr lang="en-US" sz="1200">
                        <a:effectLst/>
                        <a:latin typeface="Microsoft Sans Serif" pitchFamily="34" charset="0"/>
                        <a:ea typeface="Microsoft Sans Serif" pitchFamily="34" charset="0"/>
                        <a:cs typeface="Microsoft Sans Serif" pitchFamily="34" charset="0"/>
                      </a:endParaRPr>
                    </a:p>
                  </a:txBody>
                  <a:tcPr marL="15607" marR="15607" marT="15607" marB="156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3</a:t>
                      </a:r>
                      <a:endParaRPr lang="en-US" sz="1200">
                        <a:effectLst/>
                        <a:latin typeface="Microsoft Sans Serif" pitchFamily="34" charset="0"/>
                        <a:ea typeface="Microsoft Sans Serif" pitchFamily="34" charset="0"/>
                        <a:cs typeface="Microsoft Sans Serif" pitchFamily="34" charset="0"/>
                      </a:endParaRPr>
                    </a:p>
                  </a:txBody>
                  <a:tcPr marL="15607" marR="15607" marT="15607" marB="156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TEZPUR</a:t>
                      </a:r>
                      <a:endParaRPr lang="en-US" sz="1200">
                        <a:effectLst/>
                        <a:latin typeface="Microsoft Sans Serif" pitchFamily="34" charset="0"/>
                        <a:ea typeface="Microsoft Sans Serif" pitchFamily="34" charset="0"/>
                        <a:cs typeface="Microsoft Sans Serif" pitchFamily="34" charset="0"/>
                      </a:endParaRPr>
                    </a:p>
                  </a:txBody>
                  <a:tcPr marL="15607" marR="15607" marT="15607" marB="15607" anchor="ctr"/>
                </a:tc>
              </a:tr>
              <a:tr h="383545">
                <a:tc>
                  <a:txBody>
                    <a:bodyPr/>
                    <a:lstStyle/>
                    <a:p>
                      <a:pPr algn="l"/>
                      <a:r>
                        <a:rPr lang="en-US" sz="1200">
                          <a:effectLst/>
                        </a:rPr>
                        <a:t>Jakhalabandha Town</a:t>
                      </a:r>
                      <a:endParaRPr lang="en-US" sz="1200">
                        <a:effectLst/>
                        <a:latin typeface="Microsoft Sans Serif" pitchFamily="34" charset="0"/>
                        <a:ea typeface="Microsoft Sans Serif" pitchFamily="34" charset="0"/>
                        <a:cs typeface="Microsoft Sans Serif" pitchFamily="34" charset="0"/>
                      </a:endParaRPr>
                    </a:p>
                  </a:txBody>
                  <a:tcPr marL="15607" marR="15607" marT="15607" marB="156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129.3</a:t>
                      </a:r>
                      <a:endParaRPr lang="en-US" sz="1200">
                        <a:effectLst/>
                        <a:latin typeface="Microsoft Sans Serif" pitchFamily="34" charset="0"/>
                        <a:ea typeface="Microsoft Sans Serif" pitchFamily="34" charset="0"/>
                        <a:cs typeface="Microsoft Sans Serif" pitchFamily="34" charset="0"/>
                      </a:endParaRPr>
                    </a:p>
                  </a:txBody>
                  <a:tcPr marL="15607" marR="15607" marT="15607" marB="156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1012</a:t>
                      </a:r>
                      <a:endParaRPr lang="en-US" sz="1200">
                        <a:effectLst/>
                        <a:latin typeface="Microsoft Sans Serif" pitchFamily="34" charset="0"/>
                        <a:ea typeface="Microsoft Sans Serif" pitchFamily="34" charset="0"/>
                        <a:cs typeface="Microsoft Sans Serif" pitchFamily="34" charset="0"/>
                      </a:endParaRPr>
                    </a:p>
                  </a:txBody>
                  <a:tcPr marL="15607" marR="15607" marT="15607" marB="156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4625</a:t>
                      </a:r>
                      <a:endParaRPr lang="en-US" sz="1200">
                        <a:effectLst/>
                        <a:latin typeface="Microsoft Sans Serif" pitchFamily="34" charset="0"/>
                        <a:ea typeface="Microsoft Sans Serif" pitchFamily="34" charset="0"/>
                        <a:cs typeface="Microsoft Sans Serif" pitchFamily="34" charset="0"/>
                      </a:endParaRPr>
                    </a:p>
                  </a:txBody>
                  <a:tcPr marL="15607" marR="15607" marT="15607" marB="156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5</a:t>
                      </a:r>
                      <a:endParaRPr lang="en-US" sz="1200">
                        <a:effectLst/>
                        <a:latin typeface="Microsoft Sans Serif" pitchFamily="34" charset="0"/>
                        <a:ea typeface="Microsoft Sans Serif" pitchFamily="34" charset="0"/>
                        <a:cs typeface="Microsoft Sans Serif" pitchFamily="34" charset="0"/>
                      </a:endParaRPr>
                    </a:p>
                  </a:txBody>
                  <a:tcPr marL="15607" marR="15607" marT="15607" marB="156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4</a:t>
                      </a:r>
                      <a:endParaRPr lang="en-US" sz="1200">
                        <a:effectLst/>
                        <a:latin typeface="Microsoft Sans Serif" pitchFamily="34" charset="0"/>
                        <a:ea typeface="Microsoft Sans Serif" pitchFamily="34" charset="0"/>
                        <a:cs typeface="Microsoft Sans Serif" pitchFamily="34" charset="0"/>
                      </a:endParaRPr>
                    </a:p>
                  </a:txBody>
                  <a:tcPr marL="15607" marR="15607" marT="15607" marB="156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effectLst/>
                        </a:rPr>
                        <a:t>TEZPUR</a:t>
                      </a:r>
                      <a:endParaRPr lang="en-US" sz="1200" dirty="0">
                        <a:effectLst/>
                        <a:latin typeface="Microsoft Sans Serif" pitchFamily="34" charset="0"/>
                        <a:ea typeface="Microsoft Sans Serif" pitchFamily="34" charset="0"/>
                        <a:cs typeface="Microsoft Sans Serif" pitchFamily="34" charset="0"/>
                      </a:endParaRPr>
                    </a:p>
                  </a:txBody>
                  <a:tcPr marL="15607" marR="15607" marT="15607" marB="15607" anchor="ctr"/>
                </a:tc>
              </a:tr>
              <a:tr h="206852">
                <a:tc>
                  <a:txBody>
                    <a:bodyPr/>
                    <a:lstStyle/>
                    <a:p>
                      <a:pPr algn="l"/>
                      <a:r>
                        <a:rPr lang="en-US" sz="1200">
                          <a:effectLst/>
                        </a:rPr>
                        <a:t>Sonaribali</a:t>
                      </a:r>
                      <a:endParaRPr lang="en-US" sz="1200">
                        <a:effectLst/>
                        <a:latin typeface="Microsoft Sans Serif" pitchFamily="34" charset="0"/>
                        <a:ea typeface="Microsoft Sans Serif" pitchFamily="34" charset="0"/>
                        <a:cs typeface="Microsoft Sans Serif" pitchFamily="34" charset="0"/>
                      </a:endParaRPr>
                    </a:p>
                  </a:txBody>
                  <a:tcPr marL="15607" marR="15607" marT="15607" marB="156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419.87</a:t>
                      </a:r>
                      <a:endParaRPr lang="en-US" sz="1200">
                        <a:effectLst/>
                        <a:latin typeface="Microsoft Sans Serif" pitchFamily="34" charset="0"/>
                        <a:ea typeface="Microsoft Sans Serif" pitchFamily="34" charset="0"/>
                        <a:cs typeface="Microsoft Sans Serif" pitchFamily="34" charset="0"/>
                      </a:endParaRPr>
                    </a:p>
                  </a:txBody>
                  <a:tcPr marL="15607" marR="15607" marT="15607" marB="156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1362</a:t>
                      </a:r>
                      <a:endParaRPr lang="en-US" sz="1200">
                        <a:effectLst/>
                        <a:latin typeface="Microsoft Sans Serif" pitchFamily="34" charset="0"/>
                        <a:ea typeface="Microsoft Sans Serif" pitchFamily="34" charset="0"/>
                        <a:cs typeface="Microsoft Sans Serif" pitchFamily="34" charset="0"/>
                      </a:endParaRPr>
                    </a:p>
                  </a:txBody>
                  <a:tcPr marL="15607" marR="15607" marT="15607" marB="156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7050</a:t>
                      </a:r>
                      <a:endParaRPr lang="en-US" sz="1200">
                        <a:effectLst/>
                        <a:latin typeface="Microsoft Sans Serif" pitchFamily="34" charset="0"/>
                        <a:ea typeface="Microsoft Sans Serif" pitchFamily="34" charset="0"/>
                        <a:cs typeface="Microsoft Sans Serif" pitchFamily="34" charset="0"/>
                      </a:endParaRPr>
                    </a:p>
                  </a:txBody>
                  <a:tcPr marL="15607" marR="15607" marT="15607" marB="156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3</a:t>
                      </a:r>
                      <a:endParaRPr lang="en-US" sz="1200">
                        <a:effectLst/>
                        <a:latin typeface="Microsoft Sans Serif" pitchFamily="34" charset="0"/>
                        <a:ea typeface="Microsoft Sans Serif" pitchFamily="34" charset="0"/>
                        <a:cs typeface="Microsoft Sans Serif" pitchFamily="34" charset="0"/>
                      </a:endParaRPr>
                    </a:p>
                  </a:txBody>
                  <a:tcPr marL="15607" marR="15607" marT="15607" marB="156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2</a:t>
                      </a:r>
                      <a:endParaRPr lang="en-US" sz="1200">
                        <a:effectLst/>
                        <a:latin typeface="Microsoft Sans Serif" pitchFamily="34" charset="0"/>
                        <a:ea typeface="Microsoft Sans Serif" pitchFamily="34" charset="0"/>
                        <a:cs typeface="Microsoft Sans Serif" pitchFamily="34" charset="0"/>
                      </a:endParaRPr>
                    </a:p>
                  </a:txBody>
                  <a:tcPr marL="15607" marR="15607" marT="15607" marB="156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NAGAON</a:t>
                      </a:r>
                      <a:endParaRPr lang="en-US" sz="1200">
                        <a:effectLst/>
                        <a:latin typeface="Microsoft Sans Serif" pitchFamily="34" charset="0"/>
                        <a:ea typeface="Microsoft Sans Serif" pitchFamily="34" charset="0"/>
                        <a:cs typeface="Microsoft Sans Serif" pitchFamily="34" charset="0"/>
                      </a:endParaRPr>
                    </a:p>
                  </a:txBody>
                  <a:tcPr marL="15607" marR="15607" marT="15607" marB="15607" anchor="ctr"/>
                </a:tc>
              </a:tr>
              <a:tr h="206852">
                <a:tc>
                  <a:txBody>
                    <a:bodyPr/>
                    <a:lstStyle/>
                    <a:p>
                      <a:pPr algn="l"/>
                      <a:r>
                        <a:rPr lang="en-US" sz="1200">
                          <a:effectLst/>
                        </a:rPr>
                        <a:t>NizChalchali</a:t>
                      </a:r>
                      <a:endParaRPr lang="en-US" sz="1200">
                        <a:effectLst/>
                        <a:latin typeface="Microsoft Sans Serif" pitchFamily="34" charset="0"/>
                        <a:ea typeface="Microsoft Sans Serif" pitchFamily="34" charset="0"/>
                        <a:cs typeface="Microsoft Sans Serif" pitchFamily="34" charset="0"/>
                      </a:endParaRPr>
                    </a:p>
                  </a:txBody>
                  <a:tcPr marL="15607" marR="15607" marT="15607" marB="156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297.84</a:t>
                      </a:r>
                      <a:endParaRPr lang="en-US" sz="1200">
                        <a:effectLst/>
                        <a:latin typeface="Microsoft Sans Serif" pitchFamily="34" charset="0"/>
                        <a:ea typeface="Microsoft Sans Serif" pitchFamily="34" charset="0"/>
                        <a:cs typeface="Microsoft Sans Serif" pitchFamily="34" charset="0"/>
                      </a:endParaRPr>
                    </a:p>
                  </a:txBody>
                  <a:tcPr marL="15607" marR="15607" marT="15607" marB="156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1081</a:t>
                      </a:r>
                      <a:endParaRPr lang="en-US" sz="1200">
                        <a:effectLst/>
                        <a:latin typeface="Microsoft Sans Serif" pitchFamily="34" charset="0"/>
                        <a:ea typeface="Microsoft Sans Serif" pitchFamily="34" charset="0"/>
                        <a:cs typeface="Microsoft Sans Serif" pitchFamily="34" charset="0"/>
                      </a:endParaRPr>
                    </a:p>
                  </a:txBody>
                  <a:tcPr marL="15607" marR="15607" marT="15607" marB="156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4685</a:t>
                      </a:r>
                      <a:endParaRPr lang="en-US" sz="1200">
                        <a:effectLst/>
                        <a:latin typeface="Microsoft Sans Serif" pitchFamily="34" charset="0"/>
                        <a:ea typeface="Microsoft Sans Serif" pitchFamily="34" charset="0"/>
                        <a:cs typeface="Microsoft Sans Serif" pitchFamily="34" charset="0"/>
                      </a:endParaRPr>
                    </a:p>
                  </a:txBody>
                  <a:tcPr marL="15607" marR="15607" marT="15607" marB="156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8</a:t>
                      </a:r>
                      <a:endParaRPr lang="en-US" sz="1200">
                        <a:effectLst/>
                        <a:latin typeface="Microsoft Sans Serif" pitchFamily="34" charset="0"/>
                        <a:ea typeface="Microsoft Sans Serif" pitchFamily="34" charset="0"/>
                        <a:cs typeface="Microsoft Sans Serif" pitchFamily="34" charset="0"/>
                      </a:endParaRPr>
                    </a:p>
                  </a:txBody>
                  <a:tcPr marL="15607" marR="15607" marT="15607" marB="156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4</a:t>
                      </a:r>
                      <a:endParaRPr lang="en-US" sz="1200">
                        <a:effectLst/>
                        <a:latin typeface="Microsoft Sans Serif" pitchFamily="34" charset="0"/>
                        <a:ea typeface="Microsoft Sans Serif" pitchFamily="34" charset="0"/>
                        <a:cs typeface="Microsoft Sans Serif" pitchFamily="34" charset="0"/>
                      </a:endParaRPr>
                    </a:p>
                  </a:txBody>
                  <a:tcPr marL="15607" marR="15607" marT="15607" marB="156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NAGAON</a:t>
                      </a:r>
                      <a:endParaRPr lang="en-US" sz="1200">
                        <a:effectLst/>
                        <a:latin typeface="Microsoft Sans Serif" pitchFamily="34" charset="0"/>
                        <a:ea typeface="Microsoft Sans Serif" pitchFamily="34" charset="0"/>
                        <a:cs typeface="Microsoft Sans Serif" pitchFamily="34" charset="0"/>
                      </a:endParaRPr>
                    </a:p>
                  </a:txBody>
                  <a:tcPr marL="15607" marR="15607" marT="15607" marB="15607" anchor="ctr"/>
                </a:tc>
              </a:tr>
              <a:tr h="206852">
                <a:tc>
                  <a:txBody>
                    <a:bodyPr/>
                    <a:lstStyle/>
                    <a:p>
                      <a:pPr algn="l"/>
                      <a:r>
                        <a:rPr lang="en-US" sz="1200">
                          <a:effectLst/>
                        </a:rPr>
                        <a:t>Lailuri</a:t>
                      </a:r>
                      <a:endParaRPr lang="en-US" sz="1200">
                        <a:effectLst/>
                        <a:latin typeface="Microsoft Sans Serif" pitchFamily="34" charset="0"/>
                        <a:ea typeface="Microsoft Sans Serif" pitchFamily="34" charset="0"/>
                        <a:cs typeface="Microsoft Sans Serif" pitchFamily="34" charset="0"/>
                      </a:endParaRPr>
                    </a:p>
                  </a:txBody>
                  <a:tcPr marL="15607" marR="15607" marT="15607" marB="156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effectLst/>
                        </a:rPr>
                        <a:t>527.15</a:t>
                      </a:r>
                      <a:endParaRPr lang="en-US" sz="1200" dirty="0">
                        <a:effectLst/>
                        <a:latin typeface="Microsoft Sans Serif" pitchFamily="34" charset="0"/>
                        <a:ea typeface="Microsoft Sans Serif" pitchFamily="34" charset="0"/>
                        <a:cs typeface="Microsoft Sans Serif" pitchFamily="34" charset="0"/>
                      </a:endParaRPr>
                    </a:p>
                  </a:txBody>
                  <a:tcPr marL="15607" marR="15607" marT="15607" marB="156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1507</a:t>
                      </a:r>
                      <a:endParaRPr lang="en-US" sz="1200">
                        <a:effectLst/>
                        <a:latin typeface="Microsoft Sans Serif" pitchFamily="34" charset="0"/>
                        <a:ea typeface="Microsoft Sans Serif" pitchFamily="34" charset="0"/>
                        <a:cs typeface="Microsoft Sans Serif" pitchFamily="34" charset="0"/>
                      </a:endParaRPr>
                    </a:p>
                  </a:txBody>
                  <a:tcPr marL="15607" marR="15607" marT="15607" marB="156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7472</a:t>
                      </a:r>
                      <a:endParaRPr lang="en-US" sz="1200">
                        <a:effectLst/>
                        <a:latin typeface="Microsoft Sans Serif" pitchFamily="34" charset="0"/>
                        <a:ea typeface="Microsoft Sans Serif" pitchFamily="34" charset="0"/>
                        <a:cs typeface="Microsoft Sans Serif" pitchFamily="34" charset="0"/>
                      </a:endParaRPr>
                    </a:p>
                  </a:txBody>
                  <a:tcPr marL="15607" marR="15607" marT="15607" marB="156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9</a:t>
                      </a:r>
                      <a:endParaRPr lang="en-US" sz="1200">
                        <a:effectLst/>
                        <a:latin typeface="Microsoft Sans Serif" pitchFamily="34" charset="0"/>
                        <a:ea typeface="Microsoft Sans Serif" pitchFamily="34" charset="0"/>
                        <a:cs typeface="Microsoft Sans Serif" pitchFamily="34" charset="0"/>
                      </a:endParaRPr>
                    </a:p>
                  </a:txBody>
                  <a:tcPr marL="15607" marR="15607" marT="15607" marB="156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3</a:t>
                      </a:r>
                      <a:endParaRPr lang="en-US" sz="1200">
                        <a:effectLst/>
                        <a:latin typeface="Microsoft Sans Serif" pitchFamily="34" charset="0"/>
                        <a:ea typeface="Microsoft Sans Serif" pitchFamily="34" charset="0"/>
                        <a:cs typeface="Microsoft Sans Serif" pitchFamily="34" charset="0"/>
                      </a:endParaRPr>
                    </a:p>
                  </a:txBody>
                  <a:tcPr marL="15607" marR="15607" marT="15607" marB="156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NAGAON</a:t>
                      </a:r>
                      <a:endParaRPr lang="en-US" sz="1200">
                        <a:effectLst/>
                        <a:latin typeface="Microsoft Sans Serif" pitchFamily="34" charset="0"/>
                        <a:ea typeface="Microsoft Sans Serif" pitchFamily="34" charset="0"/>
                        <a:cs typeface="Microsoft Sans Serif" pitchFamily="34" charset="0"/>
                      </a:endParaRPr>
                    </a:p>
                  </a:txBody>
                  <a:tcPr marL="15607" marR="15607" marT="15607" marB="15607" anchor="ctr"/>
                </a:tc>
              </a:tr>
              <a:tr h="297068">
                <a:tc>
                  <a:txBody>
                    <a:bodyPr/>
                    <a:lstStyle/>
                    <a:p>
                      <a:pPr algn="l"/>
                      <a:r>
                        <a:rPr lang="en-US" sz="1200">
                          <a:effectLst/>
                        </a:rPr>
                        <a:t>Pachim Singimari</a:t>
                      </a:r>
                      <a:endParaRPr lang="en-US" sz="1200">
                        <a:effectLst/>
                        <a:latin typeface="Microsoft Sans Serif" pitchFamily="34" charset="0"/>
                        <a:ea typeface="Microsoft Sans Serif" pitchFamily="34" charset="0"/>
                        <a:cs typeface="Microsoft Sans Serif" pitchFamily="34" charset="0"/>
                      </a:endParaRPr>
                    </a:p>
                  </a:txBody>
                  <a:tcPr marL="15607" marR="15607" marT="15607" marB="156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274.44</a:t>
                      </a:r>
                      <a:endParaRPr lang="en-US" sz="1200">
                        <a:effectLst/>
                        <a:latin typeface="Microsoft Sans Serif" pitchFamily="34" charset="0"/>
                        <a:ea typeface="Microsoft Sans Serif" pitchFamily="34" charset="0"/>
                        <a:cs typeface="Microsoft Sans Serif" pitchFamily="34" charset="0"/>
                      </a:endParaRPr>
                    </a:p>
                  </a:txBody>
                  <a:tcPr marL="15607" marR="15607" marT="15607" marB="156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1105</a:t>
                      </a:r>
                      <a:endParaRPr lang="en-US" sz="1200">
                        <a:effectLst/>
                        <a:latin typeface="Microsoft Sans Serif" pitchFamily="34" charset="0"/>
                        <a:ea typeface="Microsoft Sans Serif" pitchFamily="34" charset="0"/>
                        <a:cs typeface="Microsoft Sans Serif" pitchFamily="34" charset="0"/>
                      </a:endParaRPr>
                    </a:p>
                  </a:txBody>
                  <a:tcPr marL="15607" marR="15607" marT="15607" marB="156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5428</a:t>
                      </a:r>
                      <a:endParaRPr lang="en-US" sz="1200">
                        <a:effectLst/>
                        <a:latin typeface="Microsoft Sans Serif" pitchFamily="34" charset="0"/>
                        <a:ea typeface="Microsoft Sans Serif" pitchFamily="34" charset="0"/>
                        <a:cs typeface="Microsoft Sans Serif" pitchFamily="34" charset="0"/>
                      </a:endParaRPr>
                    </a:p>
                  </a:txBody>
                  <a:tcPr marL="15607" marR="15607" marT="15607" marB="156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4</a:t>
                      </a:r>
                      <a:endParaRPr lang="en-US" sz="1200">
                        <a:effectLst/>
                        <a:latin typeface="Microsoft Sans Serif" pitchFamily="34" charset="0"/>
                        <a:ea typeface="Microsoft Sans Serif" pitchFamily="34" charset="0"/>
                        <a:cs typeface="Microsoft Sans Serif" pitchFamily="34" charset="0"/>
                      </a:endParaRPr>
                    </a:p>
                  </a:txBody>
                  <a:tcPr marL="15607" marR="15607" marT="15607" marB="156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3</a:t>
                      </a:r>
                      <a:endParaRPr lang="en-US" sz="1200">
                        <a:effectLst/>
                        <a:latin typeface="Microsoft Sans Serif" pitchFamily="34" charset="0"/>
                        <a:ea typeface="Microsoft Sans Serif" pitchFamily="34" charset="0"/>
                        <a:cs typeface="Microsoft Sans Serif" pitchFamily="34" charset="0"/>
                      </a:endParaRPr>
                    </a:p>
                  </a:txBody>
                  <a:tcPr marL="15607" marR="15607" marT="15607" marB="156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NAGAON</a:t>
                      </a:r>
                      <a:endParaRPr lang="en-US" sz="1200">
                        <a:effectLst/>
                        <a:latin typeface="Microsoft Sans Serif" pitchFamily="34" charset="0"/>
                        <a:ea typeface="Microsoft Sans Serif" pitchFamily="34" charset="0"/>
                        <a:cs typeface="Microsoft Sans Serif" pitchFamily="34" charset="0"/>
                      </a:endParaRPr>
                    </a:p>
                  </a:txBody>
                  <a:tcPr marL="15607" marR="15607" marT="15607" marB="15607" anchor="ctr"/>
                </a:tc>
              </a:tr>
              <a:tr h="206852">
                <a:tc>
                  <a:txBody>
                    <a:bodyPr/>
                    <a:lstStyle/>
                    <a:p>
                      <a:pPr algn="l"/>
                      <a:r>
                        <a:rPr lang="en-US" sz="1200">
                          <a:effectLst/>
                        </a:rPr>
                        <a:t>Gayan Gaon</a:t>
                      </a:r>
                      <a:endParaRPr lang="en-US" sz="1200">
                        <a:effectLst/>
                        <a:latin typeface="Microsoft Sans Serif" pitchFamily="34" charset="0"/>
                        <a:ea typeface="Microsoft Sans Serif" pitchFamily="34" charset="0"/>
                        <a:cs typeface="Microsoft Sans Serif" pitchFamily="34" charset="0"/>
                      </a:endParaRPr>
                    </a:p>
                  </a:txBody>
                  <a:tcPr marL="15607" marR="15607" marT="15607" marB="156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395.57</a:t>
                      </a:r>
                      <a:endParaRPr lang="en-US" sz="1200">
                        <a:effectLst/>
                        <a:latin typeface="Microsoft Sans Serif" pitchFamily="34" charset="0"/>
                        <a:ea typeface="Microsoft Sans Serif" pitchFamily="34" charset="0"/>
                        <a:cs typeface="Microsoft Sans Serif" pitchFamily="34" charset="0"/>
                      </a:endParaRPr>
                    </a:p>
                  </a:txBody>
                  <a:tcPr marL="15607" marR="15607" marT="15607" marB="156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1048</a:t>
                      </a:r>
                      <a:endParaRPr lang="en-US" sz="1200">
                        <a:effectLst/>
                        <a:latin typeface="Microsoft Sans Serif" pitchFamily="34" charset="0"/>
                        <a:ea typeface="Microsoft Sans Serif" pitchFamily="34" charset="0"/>
                        <a:cs typeface="Microsoft Sans Serif" pitchFamily="34" charset="0"/>
                      </a:endParaRPr>
                    </a:p>
                  </a:txBody>
                  <a:tcPr marL="15607" marR="15607" marT="15607" marB="156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5472</a:t>
                      </a:r>
                      <a:endParaRPr lang="en-US" sz="1200">
                        <a:effectLst/>
                        <a:latin typeface="Microsoft Sans Serif" pitchFamily="34" charset="0"/>
                        <a:ea typeface="Microsoft Sans Serif" pitchFamily="34" charset="0"/>
                        <a:cs typeface="Microsoft Sans Serif" pitchFamily="34" charset="0"/>
                      </a:endParaRPr>
                    </a:p>
                  </a:txBody>
                  <a:tcPr marL="15607" marR="15607" marT="15607" marB="156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7</a:t>
                      </a:r>
                      <a:endParaRPr lang="en-US" sz="1200">
                        <a:effectLst/>
                        <a:latin typeface="Microsoft Sans Serif" pitchFamily="34" charset="0"/>
                        <a:ea typeface="Microsoft Sans Serif" pitchFamily="34" charset="0"/>
                        <a:cs typeface="Microsoft Sans Serif" pitchFamily="34" charset="0"/>
                      </a:endParaRPr>
                    </a:p>
                  </a:txBody>
                  <a:tcPr marL="15607" marR="15607" marT="15607" marB="156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4</a:t>
                      </a:r>
                      <a:endParaRPr lang="en-US" sz="1200">
                        <a:effectLst/>
                        <a:latin typeface="Microsoft Sans Serif" pitchFamily="34" charset="0"/>
                        <a:ea typeface="Microsoft Sans Serif" pitchFamily="34" charset="0"/>
                        <a:cs typeface="Microsoft Sans Serif" pitchFamily="34" charset="0"/>
                      </a:endParaRPr>
                    </a:p>
                  </a:txBody>
                  <a:tcPr marL="15607" marR="15607" marT="15607" marB="156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DHING</a:t>
                      </a:r>
                      <a:endParaRPr lang="en-US" sz="1200">
                        <a:effectLst/>
                        <a:latin typeface="Microsoft Sans Serif" pitchFamily="34" charset="0"/>
                        <a:ea typeface="Microsoft Sans Serif" pitchFamily="34" charset="0"/>
                        <a:cs typeface="Microsoft Sans Serif" pitchFamily="34" charset="0"/>
                      </a:endParaRPr>
                    </a:p>
                  </a:txBody>
                  <a:tcPr marL="15607" marR="15607" marT="15607" marB="15607" anchor="ctr"/>
                </a:tc>
              </a:tr>
              <a:tr h="206852">
                <a:tc>
                  <a:txBody>
                    <a:bodyPr/>
                    <a:lstStyle/>
                    <a:p>
                      <a:pPr algn="l"/>
                      <a:r>
                        <a:rPr lang="en-US" sz="1200">
                          <a:effectLst/>
                        </a:rPr>
                        <a:t>Bechamari</a:t>
                      </a:r>
                      <a:endParaRPr lang="en-US" sz="1200">
                        <a:effectLst/>
                        <a:latin typeface="Microsoft Sans Serif" pitchFamily="34" charset="0"/>
                        <a:ea typeface="Microsoft Sans Serif" pitchFamily="34" charset="0"/>
                        <a:cs typeface="Microsoft Sans Serif" pitchFamily="34" charset="0"/>
                      </a:endParaRPr>
                    </a:p>
                  </a:txBody>
                  <a:tcPr marL="15607" marR="15607" marT="15607" marB="156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332.65</a:t>
                      </a:r>
                      <a:endParaRPr lang="en-US" sz="1200">
                        <a:effectLst/>
                        <a:latin typeface="Microsoft Sans Serif" pitchFamily="34" charset="0"/>
                        <a:ea typeface="Microsoft Sans Serif" pitchFamily="34" charset="0"/>
                        <a:cs typeface="Microsoft Sans Serif" pitchFamily="34" charset="0"/>
                      </a:endParaRPr>
                    </a:p>
                  </a:txBody>
                  <a:tcPr marL="15607" marR="15607" marT="15607" marB="156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1081</a:t>
                      </a:r>
                      <a:endParaRPr lang="en-US" sz="1200">
                        <a:effectLst/>
                        <a:latin typeface="Microsoft Sans Serif" pitchFamily="34" charset="0"/>
                        <a:ea typeface="Microsoft Sans Serif" pitchFamily="34" charset="0"/>
                        <a:cs typeface="Microsoft Sans Serif" pitchFamily="34" charset="0"/>
                      </a:endParaRPr>
                    </a:p>
                  </a:txBody>
                  <a:tcPr marL="15607" marR="15607" marT="15607" marB="156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5405</a:t>
                      </a:r>
                      <a:endParaRPr lang="en-US" sz="1200">
                        <a:effectLst/>
                        <a:latin typeface="Microsoft Sans Serif" pitchFamily="34" charset="0"/>
                        <a:ea typeface="Microsoft Sans Serif" pitchFamily="34" charset="0"/>
                        <a:cs typeface="Microsoft Sans Serif" pitchFamily="34" charset="0"/>
                      </a:endParaRPr>
                    </a:p>
                  </a:txBody>
                  <a:tcPr marL="15607" marR="15607" marT="15607" marB="156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9</a:t>
                      </a:r>
                      <a:endParaRPr lang="en-US" sz="1200">
                        <a:effectLst/>
                        <a:latin typeface="Microsoft Sans Serif" pitchFamily="34" charset="0"/>
                        <a:ea typeface="Microsoft Sans Serif" pitchFamily="34" charset="0"/>
                        <a:cs typeface="Microsoft Sans Serif" pitchFamily="34" charset="0"/>
                      </a:endParaRPr>
                    </a:p>
                  </a:txBody>
                  <a:tcPr marL="15607" marR="15607" marT="15607" marB="156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5</a:t>
                      </a:r>
                      <a:endParaRPr lang="en-US" sz="1200">
                        <a:effectLst/>
                        <a:latin typeface="Microsoft Sans Serif" pitchFamily="34" charset="0"/>
                        <a:ea typeface="Microsoft Sans Serif" pitchFamily="34" charset="0"/>
                        <a:cs typeface="Microsoft Sans Serif" pitchFamily="34" charset="0"/>
                      </a:endParaRPr>
                    </a:p>
                  </a:txBody>
                  <a:tcPr marL="15607" marR="15607" marT="15607" marB="156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DHING</a:t>
                      </a:r>
                      <a:endParaRPr lang="en-US" sz="1200">
                        <a:effectLst/>
                        <a:latin typeface="Microsoft Sans Serif" pitchFamily="34" charset="0"/>
                        <a:ea typeface="Microsoft Sans Serif" pitchFamily="34" charset="0"/>
                        <a:cs typeface="Microsoft Sans Serif" pitchFamily="34" charset="0"/>
                      </a:endParaRPr>
                    </a:p>
                  </a:txBody>
                  <a:tcPr marL="15607" marR="15607" marT="15607" marB="15607" anchor="ctr"/>
                </a:tc>
              </a:tr>
              <a:tr h="383545">
                <a:tc>
                  <a:txBody>
                    <a:bodyPr/>
                    <a:lstStyle/>
                    <a:p>
                      <a:pPr algn="l"/>
                      <a:r>
                        <a:rPr lang="en-US" sz="1200">
                          <a:effectLst/>
                        </a:rPr>
                        <a:t>Dhania Bheti Gaon</a:t>
                      </a:r>
                      <a:endParaRPr lang="en-US" sz="1200">
                        <a:effectLst/>
                        <a:latin typeface="Microsoft Sans Serif" pitchFamily="34" charset="0"/>
                        <a:ea typeface="Microsoft Sans Serif" pitchFamily="34" charset="0"/>
                        <a:cs typeface="Microsoft Sans Serif" pitchFamily="34" charset="0"/>
                      </a:endParaRPr>
                    </a:p>
                  </a:txBody>
                  <a:tcPr marL="15607" marR="15607" marT="15607" marB="156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effectLst/>
                        </a:rPr>
                        <a:t>347.99</a:t>
                      </a:r>
                      <a:endParaRPr lang="en-US" sz="1200" dirty="0">
                        <a:effectLst/>
                        <a:latin typeface="Microsoft Sans Serif" pitchFamily="34" charset="0"/>
                        <a:ea typeface="Microsoft Sans Serif" pitchFamily="34" charset="0"/>
                        <a:cs typeface="Microsoft Sans Serif" pitchFamily="34" charset="0"/>
                      </a:endParaRPr>
                    </a:p>
                  </a:txBody>
                  <a:tcPr marL="15607" marR="15607" marT="15607" marB="156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1488</a:t>
                      </a:r>
                      <a:endParaRPr lang="en-US" sz="1200">
                        <a:effectLst/>
                        <a:latin typeface="Microsoft Sans Serif" pitchFamily="34" charset="0"/>
                        <a:ea typeface="Microsoft Sans Serif" pitchFamily="34" charset="0"/>
                        <a:cs typeface="Microsoft Sans Serif" pitchFamily="34" charset="0"/>
                      </a:endParaRPr>
                    </a:p>
                  </a:txBody>
                  <a:tcPr marL="15607" marR="15607" marT="15607" marB="156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7201</a:t>
                      </a:r>
                      <a:endParaRPr lang="en-US" sz="1200">
                        <a:effectLst/>
                        <a:latin typeface="Microsoft Sans Serif" pitchFamily="34" charset="0"/>
                        <a:ea typeface="Microsoft Sans Serif" pitchFamily="34" charset="0"/>
                        <a:cs typeface="Microsoft Sans Serif" pitchFamily="34" charset="0"/>
                      </a:endParaRPr>
                    </a:p>
                  </a:txBody>
                  <a:tcPr marL="15607" marR="15607" marT="15607" marB="156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8</a:t>
                      </a:r>
                      <a:endParaRPr lang="en-US" sz="1200">
                        <a:effectLst/>
                        <a:latin typeface="Microsoft Sans Serif" pitchFamily="34" charset="0"/>
                        <a:ea typeface="Microsoft Sans Serif" pitchFamily="34" charset="0"/>
                        <a:cs typeface="Microsoft Sans Serif" pitchFamily="34" charset="0"/>
                      </a:endParaRPr>
                    </a:p>
                  </a:txBody>
                  <a:tcPr marL="15607" marR="15607" marT="15607" marB="156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4</a:t>
                      </a:r>
                      <a:endParaRPr lang="en-US" sz="1200">
                        <a:effectLst/>
                        <a:latin typeface="Microsoft Sans Serif" pitchFamily="34" charset="0"/>
                        <a:ea typeface="Microsoft Sans Serif" pitchFamily="34" charset="0"/>
                        <a:cs typeface="Microsoft Sans Serif" pitchFamily="34" charset="0"/>
                      </a:endParaRPr>
                    </a:p>
                  </a:txBody>
                  <a:tcPr marL="15607" marR="15607" marT="15607" marB="156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DHING</a:t>
                      </a:r>
                      <a:endParaRPr lang="en-US" sz="1200">
                        <a:effectLst/>
                        <a:latin typeface="Microsoft Sans Serif" pitchFamily="34" charset="0"/>
                        <a:ea typeface="Microsoft Sans Serif" pitchFamily="34" charset="0"/>
                        <a:cs typeface="Microsoft Sans Serif" pitchFamily="34" charset="0"/>
                      </a:endParaRPr>
                    </a:p>
                  </a:txBody>
                  <a:tcPr marL="15607" marR="15607" marT="15607" marB="15607" anchor="ctr"/>
                </a:tc>
              </a:tr>
              <a:tr h="206852">
                <a:tc>
                  <a:txBody>
                    <a:bodyPr/>
                    <a:lstStyle/>
                    <a:p>
                      <a:pPr algn="l"/>
                      <a:r>
                        <a:rPr lang="en-US" sz="1200">
                          <a:effectLst/>
                        </a:rPr>
                        <a:t>Jamuguri</a:t>
                      </a:r>
                      <a:endParaRPr lang="en-US" sz="1200">
                        <a:effectLst/>
                        <a:latin typeface="Microsoft Sans Serif" pitchFamily="34" charset="0"/>
                        <a:ea typeface="Microsoft Sans Serif" pitchFamily="34" charset="0"/>
                        <a:cs typeface="Microsoft Sans Serif" pitchFamily="34" charset="0"/>
                      </a:endParaRPr>
                    </a:p>
                  </a:txBody>
                  <a:tcPr marL="15607" marR="15607" marT="15607" marB="156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339.74</a:t>
                      </a:r>
                      <a:endParaRPr lang="en-US" sz="1200">
                        <a:effectLst/>
                        <a:latin typeface="Microsoft Sans Serif" pitchFamily="34" charset="0"/>
                        <a:ea typeface="Microsoft Sans Serif" pitchFamily="34" charset="0"/>
                        <a:cs typeface="Microsoft Sans Serif" pitchFamily="34" charset="0"/>
                      </a:endParaRPr>
                    </a:p>
                  </a:txBody>
                  <a:tcPr marL="15607" marR="15607" marT="15607" marB="156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1177</a:t>
                      </a:r>
                      <a:endParaRPr lang="en-US" sz="1200">
                        <a:effectLst/>
                        <a:latin typeface="Microsoft Sans Serif" pitchFamily="34" charset="0"/>
                        <a:ea typeface="Microsoft Sans Serif" pitchFamily="34" charset="0"/>
                        <a:cs typeface="Microsoft Sans Serif" pitchFamily="34" charset="0"/>
                      </a:endParaRPr>
                    </a:p>
                  </a:txBody>
                  <a:tcPr marL="15607" marR="15607" marT="15607" marB="156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5557</a:t>
                      </a:r>
                      <a:endParaRPr lang="en-US" sz="1200">
                        <a:effectLst/>
                        <a:latin typeface="Microsoft Sans Serif" pitchFamily="34" charset="0"/>
                        <a:ea typeface="Microsoft Sans Serif" pitchFamily="34" charset="0"/>
                        <a:cs typeface="Microsoft Sans Serif" pitchFamily="34" charset="0"/>
                      </a:endParaRPr>
                    </a:p>
                  </a:txBody>
                  <a:tcPr marL="15607" marR="15607" marT="15607" marB="156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14</a:t>
                      </a:r>
                      <a:endParaRPr lang="en-US" sz="1200">
                        <a:effectLst/>
                        <a:latin typeface="Microsoft Sans Serif" pitchFamily="34" charset="0"/>
                        <a:ea typeface="Microsoft Sans Serif" pitchFamily="34" charset="0"/>
                        <a:cs typeface="Microsoft Sans Serif" pitchFamily="34" charset="0"/>
                      </a:endParaRPr>
                    </a:p>
                  </a:txBody>
                  <a:tcPr marL="15607" marR="15607" marT="15607" marB="156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4</a:t>
                      </a:r>
                      <a:endParaRPr lang="en-US" sz="1200">
                        <a:effectLst/>
                        <a:latin typeface="Microsoft Sans Serif" pitchFamily="34" charset="0"/>
                        <a:ea typeface="Microsoft Sans Serif" pitchFamily="34" charset="0"/>
                        <a:cs typeface="Microsoft Sans Serif" pitchFamily="34" charset="0"/>
                      </a:endParaRPr>
                    </a:p>
                  </a:txBody>
                  <a:tcPr marL="15607" marR="15607" marT="15607" marB="156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NAGAON</a:t>
                      </a:r>
                      <a:endParaRPr lang="en-US" sz="1200">
                        <a:effectLst/>
                        <a:latin typeface="Microsoft Sans Serif" pitchFamily="34" charset="0"/>
                        <a:ea typeface="Microsoft Sans Serif" pitchFamily="34" charset="0"/>
                        <a:cs typeface="Microsoft Sans Serif" pitchFamily="34" charset="0"/>
                      </a:endParaRPr>
                    </a:p>
                  </a:txBody>
                  <a:tcPr marL="15607" marR="15607" marT="15607" marB="15607" anchor="ctr"/>
                </a:tc>
              </a:tr>
              <a:tr h="206852">
                <a:tc>
                  <a:txBody>
                    <a:bodyPr/>
                    <a:lstStyle/>
                    <a:p>
                      <a:pPr algn="l"/>
                      <a:r>
                        <a:rPr lang="en-US" sz="1200">
                          <a:effectLst/>
                        </a:rPr>
                        <a:t>Rowmari</a:t>
                      </a:r>
                      <a:endParaRPr lang="en-US" sz="1200">
                        <a:effectLst/>
                        <a:latin typeface="Microsoft Sans Serif" pitchFamily="34" charset="0"/>
                        <a:ea typeface="Microsoft Sans Serif" pitchFamily="34" charset="0"/>
                        <a:cs typeface="Microsoft Sans Serif" pitchFamily="34" charset="0"/>
                      </a:endParaRPr>
                    </a:p>
                  </a:txBody>
                  <a:tcPr marL="15607" marR="15607" marT="15607" marB="156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323.96</a:t>
                      </a:r>
                      <a:endParaRPr lang="en-US" sz="1200">
                        <a:effectLst/>
                        <a:latin typeface="Microsoft Sans Serif" pitchFamily="34" charset="0"/>
                        <a:ea typeface="Microsoft Sans Serif" pitchFamily="34" charset="0"/>
                        <a:cs typeface="Microsoft Sans Serif" pitchFamily="34" charset="0"/>
                      </a:endParaRPr>
                    </a:p>
                  </a:txBody>
                  <a:tcPr marL="15607" marR="15607" marT="15607" marB="156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1140</a:t>
                      </a:r>
                      <a:endParaRPr lang="en-US" sz="1200">
                        <a:effectLst/>
                        <a:latin typeface="Microsoft Sans Serif" pitchFamily="34" charset="0"/>
                        <a:ea typeface="Microsoft Sans Serif" pitchFamily="34" charset="0"/>
                        <a:cs typeface="Microsoft Sans Serif" pitchFamily="34" charset="0"/>
                      </a:endParaRPr>
                    </a:p>
                  </a:txBody>
                  <a:tcPr marL="15607" marR="15607" marT="15607" marB="156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6250</a:t>
                      </a:r>
                      <a:endParaRPr lang="en-US" sz="1200">
                        <a:effectLst/>
                        <a:latin typeface="Microsoft Sans Serif" pitchFamily="34" charset="0"/>
                        <a:ea typeface="Microsoft Sans Serif" pitchFamily="34" charset="0"/>
                        <a:cs typeface="Microsoft Sans Serif" pitchFamily="34" charset="0"/>
                      </a:endParaRPr>
                    </a:p>
                  </a:txBody>
                  <a:tcPr marL="15607" marR="15607" marT="15607" marB="156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6</a:t>
                      </a:r>
                      <a:endParaRPr lang="en-US" sz="1200">
                        <a:effectLst/>
                        <a:latin typeface="Microsoft Sans Serif" pitchFamily="34" charset="0"/>
                        <a:ea typeface="Microsoft Sans Serif" pitchFamily="34" charset="0"/>
                        <a:cs typeface="Microsoft Sans Serif" pitchFamily="34" charset="0"/>
                      </a:endParaRPr>
                    </a:p>
                  </a:txBody>
                  <a:tcPr marL="15607" marR="15607" marT="15607" marB="156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0</a:t>
                      </a:r>
                      <a:endParaRPr lang="en-US" sz="1200">
                        <a:effectLst/>
                        <a:latin typeface="Microsoft Sans Serif" pitchFamily="34" charset="0"/>
                        <a:ea typeface="Microsoft Sans Serif" pitchFamily="34" charset="0"/>
                        <a:cs typeface="Microsoft Sans Serif" pitchFamily="34" charset="0"/>
                      </a:endParaRPr>
                    </a:p>
                  </a:txBody>
                  <a:tcPr marL="15607" marR="15607" marT="15607" marB="156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NAGAON</a:t>
                      </a:r>
                      <a:endParaRPr lang="en-US" sz="1200">
                        <a:effectLst/>
                        <a:latin typeface="Microsoft Sans Serif" pitchFamily="34" charset="0"/>
                        <a:ea typeface="Microsoft Sans Serif" pitchFamily="34" charset="0"/>
                        <a:cs typeface="Microsoft Sans Serif" pitchFamily="34" charset="0"/>
                      </a:endParaRPr>
                    </a:p>
                  </a:txBody>
                  <a:tcPr marL="15607" marR="15607" marT="15607" marB="15607" anchor="ctr"/>
                </a:tc>
              </a:tr>
              <a:tr h="206852">
                <a:tc>
                  <a:txBody>
                    <a:bodyPr/>
                    <a:lstStyle/>
                    <a:p>
                      <a:pPr algn="l"/>
                      <a:r>
                        <a:rPr lang="en-US" sz="1200">
                          <a:effectLst/>
                        </a:rPr>
                        <a:t>Lao Gaon</a:t>
                      </a:r>
                      <a:endParaRPr lang="en-US" sz="1200">
                        <a:effectLst/>
                        <a:latin typeface="Microsoft Sans Serif" pitchFamily="34" charset="0"/>
                        <a:ea typeface="Microsoft Sans Serif" pitchFamily="34" charset="0"/>
                        <a:cs typeface="Microsoft Sans Serif" pitchFamily="34" charset="0"/>
                      </a:endParaRPr>
                    </a:p>
                  </a:txBody>
                  <a:tcPr marL="15607" marR="15607" marT="15607" marB="156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240.78</a:t>
                      </a:r>
                      <a:endParaRPr lang="en-US" sz="1200">
                        <a:effectLst/>
                        <a:latin typeface="Microsoft Sans Serif" pitchFamily="34" charset="0"/>
                        <a:ea typeface="Microsoft Sans Serif" pitchFamily="34" charset="0"/>
                        <a:cs typeface="Microsoft Sans Serif" pitchFamily="34" charset="0"/>
                      </a:endParaRPr>
                    </a:p>
                  </a:txBody>
                  <a:tcPr marL="15607" marR="15607" marT="15607" marB="156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1249</a:t>
                      </a:r>
                      <a:endParaRPr lang="en-US" sz="1200">
                        <a:effectLst/>
                        <a:latin typeface="Microsoft Sans Serif" pitchFamily="34" charset="0"/>
                        <a:ea typeface="Microsoft Sans Serif" pitchFamily="34" charset="0"/>
                        <a:cs typeface="Microsoft Sans Serif" pitchFamily="34" charset="0"/>
                      </a:endParaRPr>
                    </a:p>
                  </a:txBody>
                  <a:tcPr marL="15607" marR="15607" marT="15607" marB="156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6955</a:t>
                      </a:r>
                      <a:endParaRPr lang="en-US" sz="1200">
                        <a:effectLst/>
                        <a:latin typeface="Microsoft Sans Serif" pitchFamily="34" charset="0"/>
                        <a:ea typeface="Microsoft Sans Serif" pitchFamily="34" charset="0"/>
                        <a:cs typeface="Microsoft Sans Serif" pitchFamily="34" charset="0"/>
                      </a:endParaRPr>
                    </a:p>
                  </a:txBody>
                  <a:tcPr marL="15607" marR="15607" marT="15607" marB="156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5</a:t>
                      </a:r>
                      <a:endParaRPr lang="en-US" sz="1200">
                        <a:effectLst/>
                        <a:latin typeface="Microsoft Sans Serif" pitchFamily="34" charset="0"/>
                        <a:ea typeface="Microsoft Sans Serif" pitchFamily="34" charset="0"/>
                        <a:cs typeface="Microsoft Sans Serif" pitchFamily="34" charset="0"/>
                      </a:endParaRPr>
                    </a:p>
                  </a:txBody>
                  <a:tcPr marL="15607" marR="15607" marT="15607" marB="156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2</a:t>
                      </a:r>
                      <a:endParaRPr lang="en-US" sz="1200">
                        <a:effectLst/>
                        <a:latin typeface="Microsoft Sans Serif" pitchFamily="34" charset="0"/>
                        <a:ea typeface="Microsoft Sans Serif" pitchFamily="34" charset="0"/>
                        <a:cs typeface="Microsoft Sans Serif" pitchFamily="34" charset="0"/>
                      </a:endParaRPr>
                    </a:p>
                  </a:txBody>
                  <a:tcPr marL="15607" marR="15607" marT="15607" marB="156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NAGAON</a:t>
                      </a:r>
                      <a:endParaRPr lang="en-US" sz="1200">
                        <a:effectLst/>
                        <a:latin typeface="Microsoft Sans Serif" pitchFamily="34" charset="0"/>
                        <a:ea typeface="Microsoft Sans Serif" pitchFamily="34" charset="0"/>
                        <a:cs typeface="Microsoft Sans Serif" pitchFamily="34" charset="0"/>
                      </a:endParaRPr>
                    </a:p>
                  </a:txBody>
                  <a:tcPr marL="15607" marR="15607" marT="15607" marB="15607" anchor="ctr"/>
                </a:tc>
              </a:tr>
              <a:tr h="297068">
                <a:tc>
                  <a:txBody>
                    <a:bodyPr/>
                    <a:lstStyle/>
                    <a:p>
                      <a:pPr algn="l"/>
                      <a:r>
                        <a:rPr lang="en-US" sz="1200">
                          <a:effectLst/>
                        </a:rPr>
                        <a:t>Silangani Gaon</a:t>
                      </a:r>
                      <a:endParaRPr lang="en-US" sz="1200">
                        <a:effectLst/>
                        <a:latin typeface="Microsoft Sans Serif" pitchFamily="34" charset="0"/>
                        <a:ea typeface="Microsoft Sans Serif" pitchFamily="34" charset="0"/>
                        <a:cs typeface="Microsoft Sans Serif" pitchFamily="34" charset="0"/>
                      </a:endParaRPr>
                    </a:p>
                  </a:txBody>
                  <a:tcPr marL="15607" marR="15607" marT="15607" marB="156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260.6</a:t>
                      </a:r>
                      <a:endParaRPr lang="en-US" sz="1200">
                        <a:effectLst/>
                        <a:latin typeface="Microsoft Sans Serif" pitchFamily="34" charset="0"/>
                        <a:ea typeface="Microsoft Sans Serif" pitchFamily="34" charset="0"/>
                        <a:cs typeface="Microsoft Sans Serif" pitchFamily="34" charset="0"/>
                      </a:endParaRPr>
                    </a:p>
                  </a:txBody>
                  <a:tcPr marL="15607" marR="15607" marT="15607" marB="156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1101</a:t>
                      </a:r>
                      <a:endParaRPr lang="en-US" sz="1200">
                        <a:effectLst/>
                        <a:latin typeface="Microsoft Sans Serif" pitchFamily="34" charset="0"/>
                        <a:ea typeface="Microsoft Sans Serif" pitchFamily="34" charset="0"/>
                        <a:cs typeface="Microsoft Sans Serif" pitchFamily="34" charset="0"/>
                      </a:endParaRPr>
                    </a:p>
                  </a:txBody>
                  <a:tcPr marL="15607" marR="15607" marT="15607" marB="156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5781</a:t>
                      </a:r>
                      <a:endParaRPr lang="en-US" sz="1200">
                        <a:effectLst/>
                        <a:latin typeface="Microsoft Sans Serif" pitchFamily="34" charset="0"/>
                        <a:ea typeface="Microsoft Sans Serif" pitchFamily="34" charset="0"/>
                        <a:cs typeface="Microsoft Sans Serif" pitchFamily="34" charset="0"/>
                      </a:endParaRPr>
                    </a:p>
                  </a:txBody>
                  <a:tcPr marL="15607" marR="15607" marT="15607" marB="156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4</a:t>
                      </a:r>
                      <a:endParaRPr lang="en-US" sz="1200">
                        <a:effectLst/>
                        <a:latin typeface="Microsoft Sans Serif" pitchFamily="34" charset="0"/>
                        <a:ea typeface="Microsoft Sans Serif" pitchFamily="34" charset="0"/>
                        <a:cs typeface="Microsoft Sans Serif" pitchFamily="34" charset="0"/>
                      </a:endParaRPr>
                    </a:p>
                  </a:txBody>
                  <a:tcPr marL="15607" marR="15607" marT="15607" marB="156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3</a:t>
                      </a:r>
                      <a:endParaRPr lang="en-US" sz="1200">
                        <a:effectLst/>
                        <a:latin typeface="Microsoft Sans Serif" pitchFamily="34" charset="0"/>
                        <a:ea typeface="Microsoft Sans Serif" pitchFamily="34" charset="0"/>
                        <a:cs typeface="Microsoft Sans Serif" pitchFamily="34" charset="0"/>
                      </a:endParaRPr>
                    </a:p>
                  </a:txBody>
                  <a:tcPr marL="15607" marR="15607" marT="15607" marB="156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NAGAON</a:t>
                      </a:r>
                      <a:endParaRPr lang="en-US" sz="1200">
                        <a:effectLst/>
                        <a:latin typeface="Microsoft Sans Serif" pitchFamily="34" charset="0"/>
                        <a:ea typeface="Microsoft Sans Serif" pitchFamily="34" charset="0"/>
                        <a:cs typeface="Microsoft Sans Serif" pitchFamily="34" charset="0"/>
                      </a:endParaRPr>
                    </a:p>
                  </a:txBody>
                  <a:tcPr marL="15607" marR="15607" marT="15607" marB="15607" anchor="ctr"/>
                </a:tc>
              </a:tr>
              <a:tr h="297068">
                <a:tc>
                  <a:txBody>
                    <a:bodyPr/>
                    <a:lstStyle/>
                    <a:p>
                      <a:pPr algn="l"/>
                      <a:r>
                        <a:rPr lang="en-US" sz="1200">
                          <a:effectLst/>
                        </a:rPr>
                        <a:t>Ranga Gara Huzz</a:t>
                      </a:r>
                      <a:endParaRPr lang="en-US" sz="1200">
                        <a:effectLst/>
                        <a:latin typeface="Microsoft Sans Serif" pitchFamily="34" charset="0"/>
                        <a:ea typeface="Microsoft Sans Serif" pitchFamily="34" charset="0"/>
                        <a:cs typeface="Microsoft Sans Serif" pitchFamily="34" charset="0"/>
                      </a:endParaRPr>
                    </a:p>
                  </a:txBody>
                  <a:tcPr marL="15607" marR="15607" marT="15607" marB="156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158.91</a:t>
                      </a:r>
                      <a:endParaRPr lang="en-US" sz="1200">
                        <a:effectLst/>
                        <a:latin typeface="Microsoft Sans Serif" pitchFamily="34" charset="0"/>
                        <a:ea typeface="Microsoft Sans Serif" pitchFamily="34" charset="0"/>
                        <a:cs typeface="Microsoft Sans Serif" pitchFamily="34" charset="0"/>
                      </a:endParaRPr>
                    </a:p>
                  </a:txBody>
                  <a:tcPr marL="15607" marR="15607" marT="15607" marB="156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1046</a:t>
                      </a:r>
                      <a:endParaRPr lang="en-US" sz="1200">
                        <a:effectLst/>
                        <a:latin typeface="Microsoft Sans Serif" pitchFamily="34" charset="0"/>
                        <a:ea typeface="Microsoft Sans Serif" pitchFamily="34" charset="0"/>
                        <a:cs typeface="Microsoft Sans Serif" pitchFamily="34" charset="0"/>
                      </a:endParaRPr>
                    </a:p>
                  </a:txBody>
                  <a:tcPr marL="15607" marR="15607" marT="15607" marB="156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4985</a:t>
                      </a:r>
                      <a:endParaRPr lang="en-US" sz="1200">
                        <a:effectLst/>
                        <a:latin typeface="Microsoft Sans Serif" pitchFamily="34" charset="0"/>
                        <a:ea typeface="Microsoft Sans Serif" pitchFamily="34" charset="0"/>
                        <a:cs typeface="Microsoft Sans Serif" pitchFamily="34" charset="0"/>
                      </a:endParaRPr>
                    </a:p>
                  </a:txBody>
                  <a:tcPr marL="15607" marR="15607" marT="15607" marB="156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6</a:t>
                      </a:r>
                      <a:endParaRPr lang="en-US" sz="1200">
                        <a:effectLst/>
                        <a:latin typeface="Microsoft Sans Serif" pitchFamily="34" charset="0"/>
                        <a:ea typeface="Microsoft Sans Serif" pitchFamily="34" charset="0"/>
                        <a:cs typeface="Microsoft Sans Serif" pitchFamily="34" charset="0"/>
                      </a:endParaRPr>
                    </a:p>
                  </a:txBody>
                  <a:tcPr marL="15607" marR="15607" marT="15607" marB="156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3</a:t>
                      </a:r>
                      <a:endParaRPr lang="en-US" sz="1200">
                        <a:effectLst/>
                        <a:latin typeface="Microsoft Sans Serif" pitchFamily="34" charset="0"/>
                        <a:ea typeface="Microsoft Sans Serif" pitchFamily="34" charset="0"/>
                        <a:cs typeface="Microsoft Sans Serif" pitchFamily="34" charset="0"/>
                      </a:endParaRPr>
                    </a:p>
                  </a:txBody>
                  <a:tcPr marL="15607" marR="15607" marT="15607" marB="156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NAGAON</a:t>
                      </a:r>
                      <a:endParaRPr lang="en-US" sz="1200">
                        <a:effectLst/>
                        <a:latin typeface="Microsoft Sans Serif" pitchFamily="34" charset="0"/>
                        <a:ea typeface="Microsoft Sans Serif" pitchFamily="34" charset="0"/>
                        <a:cs typeface="Microsoft Sans Serif" pitchFamily="34" charset="0"/>
                      </a:endParaRPr>
                    </a:p>
                  </a:txBody>
                  <a:tcPr marL="15607" marR="15607" marT="15607" marB="15607" anchor="ctr"/>
                </a:tc>
              </a:tr>
              <a:tr h="206852">
                <a:tc>
                  <a:txBody>
                    <a:bodyPr/>
                    <a:lstStyle/>
                    <a:p>
                      <a:pPr algn="l"/>
                      <a:r>
                        <a:rPr lang="en-US" sz="1200">
                          <a:effectLst/>
                        </a:rPr>
                        <a:t>Niz Barapujia</a:t>
                      </a:r>
                      <a:endParaRPr lang="en-US" sz="1200">
                        <a:effectLst/>
                        <a:latin typeface="Microsoft Sans Serif" pitchFamily="34" charset="0"/>
                        <a:ea typeface="Microsoft Sans Serif" pitchFamily="34" charset="0"/>
                        <a:cs typeface="Microsoft Sans Serif" pitchFamily="34" charset="0"/>
                      </a:endParaRPr>
                    </a:p>
                  </a:txBody>
                  <a:tcPr marL="15607" marR="15607" marT="15607" marB="156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205.26</a:t>
                      </a:r>
                      <a:endParaRPr lang="en-US" sz="1200">
                        <a:effectLst/>
                        <a:latin typeface="Microsoft Sans Serif" pitchFamily="34" charset="0"/>
                        <a:ea typeface="Microsoft Sans Serif" pitchFamily="34" charset="0"/>
                        <a:cs typeface="Microsoft Sans Serif" pitchFamily="34" charset="0"/>
                      </a:endParaRPr>
                    </a:p>
                  </a:txBody>
                  <a:tcPr marL="15607" marR="15607" marT="15607" marB="156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1245</a:t>
                      </a:r>
                      <a:endParaRPr lang="en-US" sz="1200">
                        <a:effectLst/>
                        <a:latin typeface="Microsoft Sans Serif" pitchFamily="34" charset="0"/>
                        <a:ea typeface="Microsoft Sans Serif" pitchFamily="34" charset="0"/>
                        <a:cs typeface="Microsoft Sans Serif" pitchFamily="34" charset="0"/>
                      </a:endParaRPr>
                    </a:p>
                  </a:txBody>
                  <a:tcPr marL="15607" marR="15607" marT="15607" marB="156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5918</a:t>
                      </a:r>
                      <a:endParaRPr lang="en-US" sz="1200">
                        <a:effectLst/>
                        <a:latin typeface="Microsoft Sans Serif" pitchFamily="34" charset="0"/>
                        <a:ea typeface="Microsoft Sans Serif" pitchFamily="34" charset="0"/>
                        <a:cs typeface="Microsoft Sans Serif" pitchFamily="34" charset="0"/>
                      </a:endParaRPr>
                    </a:p>
                  </a:txBody>
                  <a:tcPr marL="15607" marR="15607" marT="15607" marB="156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8</a:t>
                      </a:r>
                      <a:endParaRPr lang="en-US" sz="1200">
                        <a:effectLst/>
                        <a:latin typeface="Microsoft Sans Serif" pitchFamily="34" charset="0"/>
                        <a:ea typeface="Microsoft Sans Serif" pitchFamily="34" charset="0"/>
                        <a:cs typeface="Microsoft Sans Serif" pitchFamily="34" charset="0"/>
                      </a:endParaRPr>
                    </a:p>
                  </a:txBody>
                  <a:tcPr marL="15607" marR="15607" marT="15607" marB="156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4</a:t>
                      </a:r>
                      <a:endParaRPr lang="en-US" sz="1200">
                        <a:effectLst/>
                        <a:latin typeface="Microsoft Sans Serif" pitchFamily="34" charset="0"/>
                        <a:ea typeface="Microsoft Sans Serif" pitchFamily="34" charset="0"/>
                        <a:cs typeface="Microsoft Sans Serif" pitchFamily="34" charset="0"/>
                      </a:endParaRPr>
                    </a:p>
                  </a:txBody>
                  <a:tcPr marL="15607" marR="15607" marT="15607" marB="156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RAHA</a:t>
                      </a:r>
                      <a:endParaRPr lang="en-US" sz="1200">
                        <a:effectLst/>
                        <a:latin typeface="Microsoft Sans Serif" pitchFamily="34" charset="0"/>
                        <a:ea typeface="Microsoft Sans Serif" pitchFamily="34" charset="0"/>
                        <a:cs typeface="Microsoft Sans Serif" pitchFamily="34" charset="0"/>
                      </a:endParaRPr>
                    </a:p>
                  </a:txBody>
                  <a:tcPr marL="15607" marR="15607" marT="15607" marB="15607" anchor="ctr"/>
                </a:tc>
              </a:tr>
              <a:tr h="206852">
                <a:tc>
                  <a:txBody>
                    <a:bodyPr/>
                    <a:lstStyle/>
                    <a:p>
                      <a:pPr algn="l"/>
                      <a:r>
                        <a:rPr lang="en-US" sz="1200">
                          <a:effectLst/>
                        </a:rPr>
                        <a:t>Bakula Guri</a:t>
                      </a:r>
                      <a:endParaRPr lang="en-US" sz="1200">
                        <a:effectLst/>
                        <a:latin typeface="Microsoft Sans Serif" pitchFamily="34" charset="0"/>
                        <a:ea typeface="Microsoft Sans Serif" pitchFamily="34" charset="0"/>
                        <a:cs typeface="Microsoft Sans Serif" pitchFamily="34" charset="0"/>
                      </a:endParaRPr>
                    </a:p>
                  </a:txBody>
                  <a:tcPr marL="15607" marR="15607" marT="15607" marB="156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659.33</a:t>
                      </a:r>
                      <a:endParaRPr lang="en-US" sz="1200">
                        <a:effectLst/>
                        <a:latin typeface="Microsoft Sans Serif" pitchFamily="34" charset="0"/>
                        <a:ea typeface="Microsoft Sans Serif" pitchFamily="34" charset="0"/>
                        <a:cs typeface="Microsoft Sans Serif" pitchFamily="34" charset="0"/>
                      </a:endParaRPr>
                    </a:p>
                  </a:txBody>
                  <a:tcPr marL="15607" marR="15607" marT="15607" marB="156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1215</a:t>
                      </a:r>
                      <a:endParaRPr lang="en-US" sz="1200">
                        <a:effectLst/>
                        <a:latin typeface="Microsoft Sans Serif" pitchFamily="34" charset="0"/>
                        <a:ea typeface="Microsoft Sans Serif" pitchFamily="34" charset="0"/>
                        <a:cs typeface="Microsoft Sans Serif" pitchFamily="34" charset="0"/>
                      </a:endParaRPr>
                    </a:p>
                  </a:txBody>
                  <a:tcPr marL="15607" marR="15607" marT="15607" marB="156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6218</a:t>
                      </a:r>
                      <a:endParaRPr lang="en-US" sz="1200">
                        <a:effectLst/>
                        <a:latin typeface="Microsoft Sans Serif" pitchFamily="34" charset="0"/>
                        <a:ea typeface="Microsoft Sans Serif" pitchFamily="34" charset="0"/>
                        <a:cs typeface="Microsoft Sans Serif" pitchFamily="34" charset="0"/>
                      </a:endParaRPr>
                    </a:p>
                  </a:txBody>
                  <a:tcPr marL="15607" marR="15607" marT="15607" marB="156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10</a:t>
                      </a:r>
                      <a:endParaRPr lang="en-US" sz="1200">
                        <a:effectLst/>
                        <a:latin typeface="Microsoft Sans Serif" pitchFamily="34" charset="0"/>
                        <a:ea typeface="Microsoft Sans Serif" pitchFamily="34" charset="0"/>
                        <a:cs typeface="Microsoft Sans Serif" pitchFamily="34" charset="0"/>
                      </a:endParaRPr>
                    </a:p>
                  </a:txBody>
                  <a:tcPr marL="15607" marR="15607" marT="15607" marB="156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8</a:t>
                      </a:r>
                      <a:endParaRPr lang="en-US" sz="1200">
                        <a:effectLst/>
                        <a:latin typeface="Microsoft Sans Serif" pitchFamily="34" charset="0"/>
                        <a:ea typeface="Microsoft Sans Serif" pitchFamily="34" charset="0"/>
                        <a:cs typeface="Microsoft Sans Serif" pitchFamily="34" charset="0"/>
                      </a:endParaRPr>
                    </a:p>
                  </a:txBody>
                  <a:tcPr marL="15607" marR="15607" marT="15607" marB="156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KAMPUR</a:t>
                      </a:r>
                      <a:endParaRPr lang="en-US" sz="1200">
                        <a:effectLst/>
                        <a:latin typeface="Microsoft Sans Serif" pitchFamily="34" charset="0"/>
                        <a:ea typeface="Microsoft Sans Serif" pitchFamily="34" charset="0"/>
                        <a:cs typeface="Microsoft Sans Serif" pitchFamily="34" charset="0"/>
                      </a:endParaRPr>
                    </a:p>
                  </a:txBody>
                  <a:tcPr marL="15607" marR="15607" marT="15607" marB="15607" anchor="ctr"/>
                </a:tc>
              </a:tr>
              <a:tr h="383545">
                <a:tc>
                  <a:txBody>
                    <a:bodyPr/>
                    <a:lstStyle/>
                    <a:p>
                      <a:pPr algn="l"/>
                      <a:r>
                        <a:rPr lang="en-US" sz="1200">
                          <a:effectLst/>
                        </a:rPr>
                        <a:t>Dakshin Debasthan</a:t>
                      </a:r>
                      <a:endParaRPr lang="en-US" sz="1200">
                        <a:effectLst/>
                        <a:latin typeface="Microsoft Sans Serif" pitchFamily="34" charset="0"/>
                        <a:ea typeface="Microsoft Sans Serif" pitchFamily="34" charset="0"/>
                        <a:cs typeface="Microsoft Sans Serif" pitchFamily="34" charset="0"/>
                      </a:endParaRPr>
                    </a:p>
                  </a:txBody>
                  <a:tcPr marL="15607" marR="15607" marT="15607" marB="156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254.88</a:t>
                      </a:r>
                      <a:endParaRPr lang="en-US" sz="1200">
                        <a:effectLst/>
                        <a:latin typeface="Microsoft Sans Serif" pitchFamily="34" charset="0"/>
                        <a:ea typeface="Microsoft Sans Serif" pitchFamily="34" charset="0"/>
                        <a:cs typeface="Microsoft Sans Serif" pitchFamily="34" charset="0"/>
                      </a:endParaRPr>
                    </a:p>
                  </a:txBody>
                  <a:tcPr marL="15607" marR="15607" marT="15607" marB="156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1011</a:t>
                      </a:r>
                      <a:endParaRPr lang="en-US" sz="1200">
                        <a:effectLst/>
                        <a:latin typeface="Microsoft Sans Serif" pitchFamily="34" charset="0"/>
                        <a:ea typeface="Microsoft Sans Serif" pitchFamily="34" charset="0"/>
                        <a:cs typeface="Microsoft Sans Serif" pitchFamily="34" charset="0"/>
                      </a:endParaRPr>
                    </a:p>
                  </a:txBody>
                  <a:tcPr marL="15607" marR="15607" marT="15607" marB="156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5856</a:t>
                      </a:r>
                      <a:endParaRPr lang="en-US" sz="1200">
                        <a:effectLst/>
                        <a:latin typeface="Microsoft Sans Serif" pitchFamily="34" charset="0"/>
                        <a:ea typeface="Microsoft Sans Serif" pitchFamily="34" charset="0"/>
                        <a:cs typeface="Microsoft Sans Serif" pitchFamily="34" charset="0"/>
                      </a:endParaRPr>
                    </a:p>
                  </a:txBody>
                  <a:tcPr marL="15607" marR="15607" marT="15607" marB="156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3</a:t>
                      </a:r>
                      <a:endParaRPr lang="en-US" sz="1200">
                        <a:effectLst/>
                        <a:latin typeface="Microsoft Sans Serif" pitchFamily="34" charset="0"/>
                        <a:ea typeface="Microsoft Sans Serif" pitchFamily="34" charset="0"/>
                        <a:cs typeface="Microsoft Sans Serif" pitchFamily="34" charset="0"/>
                      </a:endParaRPr>
                    </a:p>
                  </a:txBody>
                  <a:tcPr marL="15607" marR="15607" marT="15607" marB="156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Microsoft Sans Serif" pitchFamily="34" charset="0"/>
                        <a:ea typeface="Microsoft Sans Serif" pitchFamily="34" charset="0"/>
                        <a:cs typeface="Microsoft Sans Serif" pitchFamily="34" charset="0"/>
                      </a:endParaRPr>
                    </a:p>
                  </a:txBody>
                  <a:tcPr marL="15607" marR="15607" marT="15607" marB="156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HOWRAGHAT</a:t>
                      </a:r>
                      <a:endParaRPr lang="en-US" sz="1200">
                        <a:effectLst/>
                        <a:latin typeface="Microsoft Sans Serif" pitchFamily="34" charset="0"/>
                        <a:ea typeface="Microsoft Sans Serif" pitchFamily="34" charset="0"/>
                        <a:cs typeface="Microsoft Sans Serif" pitchFamily="34" charset="0"/>
                      </a:endParaRPr>
                    </a:p>
                  </a:txBody>
                  <a:tcPr marL="15607" marR="15607" marT="15607" marB="15607" anchor="ctr"/>
                </a:tc>
              </a:tr>
              <a:tr h="383545">
                <a:tc>
                  <a:txBody>
                    <a:bodyPr/>
                    <a:lstStyle/>
                    <a:p>
                      <a:pPr algn="l"/>
                      <a:r>
                        <a:rPr lang="en-US" sz="1200">
                          <a:effectLst/>
                        </a:rPr>
                        <a:t>Dakhin Laskar Pathar</a:t>
                      </a:r>
                      <a:endParaRPr lang="en-US" sz="1200">
                        <a:effectLst/>
                        <a:latin typeface="Microsoft Sans Serif" pitchFamily="34" charset="0"/>
                        <a:ea typeface="Microsoft Sans Serif" pitchFamily="34" charset="0"/>
                        <a:cs typeface="Microsoft Sans Serif" pitchFamily="34" charset="0"/>
                      </a:endParaRPr>
                    </a:p>
                  </a:txBody>
                  <a:tcPr marL="15607" marR="15607" marT="15607" marB="156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682.74</a:t>
                      </a:r>
                      <a:endParaRPr lang="en-US" sz="1200">
                        <a:effectLst/>
                        <a:latin typeface="Microsoft Sans Serif" pitchFamily="34" charset="0"/>
                        <a:ea typeface="Microsoft Sans Serif" pitchFamily="34" charset="0"/>
                        <a:cs typeface="Microsoft Sans Serif" pitchFamily="34" charset="0"/>
                      </a:endParaRPr>
                    </a:p>
                  </a:txBody>
                  <a:tcPr marL="15607" marR="15607" marT="15607" marB="156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1063</a:t>
                      </a:r>
                      <a:endParaRPr lang="en-US" sz="1200">
                        <a:effectLst/>
                        <a:latin typeface="Microsoft Sans Serif" pitchFamily="34" charset="0"/>
                        <a:ea typeface="Microsoft Sans Serif" pitchFamily="34" charset="0"/>
                        <a:cs typeface="Microsoft Sans Serif" pitchFamily="34" charset="0"/>
                      </a:endParaRPr>
                    </a:p>
                  </a:txBody>
                  <a:tcPr marL="15607" marR="15607" marT="15607" marB="156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6053</a:t>
                      </a:r>
                      <a:endParaRPr lang="en-US" sz="1200">
                        <a:effectLst/>
                        <a:latin typeface="Microsoft Sans Serif" pitchFamily="34" charset="0"/>
                        <a:ea typeface="Microsoft Sans Serif" pitchFamily="34" charset="0"/>
                        <a:cs typeface="Microsoft Sans Serif" pitchFamily="34" charset="0"/>
                      </a:endParaRPr>
                    </a:p>
                  </a:txBody>
                  <a:tcPr marL="15607" marR="15607" marT="15607" marB="156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5</a:t>
                      </a:r>
                      <a:endParaRPr lang="en-US" sz="1200">
                        <a:effectLst/>
                        <a:latin typeface="Microsoft Sans Serif" pitchFamily="34" charset="0"/>
                        <a:ea typeface="Microsoft Sans Serif" pitchFamily="34" charset="0"/>
                        <a:cs typeface="Microsoft Sans Serif" pitchFamily="34" charset="0"/>
                      </a:endParaRPr>
                    </a:p>
                  </a:txBody>
                  <a:tcPr marL="15607" marR="15607" marT="15607" marB="156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3</a:t>
                      </a:r>
                      <a:endParaRPr lang="en-US" sz="1200">
                        <a:effectLst/>
                        <a:latin typeface="Microsoft Sans Serif" pitchFamily="34" charset="0"/>
                        <a:ea typeface="Microsoft Sans Serif" pitchFamily="34" charset="0"/>
                        <a:cs typeface="Microsoft Sans Serif" pitchFamily="34" charset="0"/>
                      </a:endParaRPr>
                    </a:p>
                  </a:txBody>
                  <a:tcPr marL="15607" marR="15607" marT="15607" marB="156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effectLst/>
                        </a:rPr>
                        <a:t>HOWRAGHAT</a:t>
                      </a:r>
                      <a:endParaRPr lang="en-US" sz="1200" dirty="0">
                        <a:effectLst/>
                        <a:latin typeface="Microsoft Sans Serif" pitchFamily="34" charset="0"/>
                        <a:ea typeface="Microsoft Sans Serif" pitchFamily="34" charset="0"/>
                        <a:cs typeface="Microsoft Sans Serif" pitchFamily="34" charset="0"/>
                      </a:endParaRPr>
                    </a:p>
                  </a:txBody>
                  <a:tcPr marL="15607" marR="15607" marT="15607" marB="15607" anchor="ctr"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979199" y="317938"/>
            <a:ext cx="5596404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solidFill>
                  <a:srgbClr val="0070C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Downloaded</a:t>
            </a:r>
            <a:r>
              <a:rPr lang="en-US" dirty="0">
                <a:solidFill>
                  <a:srgbClr val="0070C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data</a:t>
            </a:r>
            <a:r>
              <a:rPr lang="en-US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in ‘.</a:t>
            </a:r>
            <a:r>
              <a:rPr lang="en-US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xls</a:t>
            </a:r>
            <a:r>
              <a:rPr lang="en-US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’ file </a:t>
            </a:r>
            <a:r>
              <a:rPr lang="en-US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format</a:t>
            </a:r>
          </a:p>
          <a:p>
            <a:pPr algn="ctr"/>
            <a:r>
              <a:rPr lang="en-US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(Village wise data of </a:t>
            </a:r>
            <a:r>
              <a:rPr lang="en-US" dirty="0" err="1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Nagaon</a:t>
            </a:r>
            <a:r>
              <a:rPr lang="en-US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with relevant variables)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991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144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 Sample Case Study</a:t>
            </a:r>
            <a:endParaRPr lang="en-US" sz="28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229600" cy="5211763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400" dirty="0">
              <a:solidFill>
                <a:srgbClr val="9CBD5B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457200" indent="-457200" algn="just">
              <a:buNone/>
            </a:pPr>
            <a:endParaRPr lang="en-US" sz="2400" dirty="0" smtClean="0"/>
          </a:p>
          <a:p>
            <a:pPr marL="457200" indent="-457200" algn="just">
              <a:buNone/>
            </a:pPr>
            <a:endParaRPr lang="en-US" sz="2400" dirty="0" smtClean="0"/>
          </a:p>
          <a:p>
            <a:pPr marL="457200" indent="-457200" algn="just">
              <a:buNone/>
            </a:pPr>
            <a:endParaRPr lang="en-US" sz="2400" dirty="0" smtClean="0"/>
          </a:p>
          <a:p>
            <a:pPr marL="457200" indent="-457200" algn="just">
              <a:buNone/>
            </a:pPr>
            <a:endParaRPr lang="en-US" sz="2400" dirty="0" smtClean="0"/>
          </a:p>
          <a:p>
            <a:pPr marL="457200" indent="-457200" algn="just">
              <a:buAutoNum type="arabicParenR"/>
            </a:pPr>
            <a:endParaRPr lang="en-US" sz="2400" dirty="0" smtClean="0"/>
          </a:p>
          <a:p>
            <a:pPr algn="just">
              <a:buNone/>
            </a:pPr>
            <a:endParaRPr lang="en-US" sz="2400" dirty="0" smtClean="0"/>
          </a:p>
          <a:p>
            <a:pPr algn="just">
              <a:buNone/>
            </a:pPr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649413" y="1600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rgbClr val="6A6A6A"/>
                </a:solidFill>
                <a:effectLst/>
                <a:latin typeface="OpenSans"/>
                <a:cs typeface="Arial" pitchFamily="34" charset="0"/>
              </a:rPr>
              <a:t> 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88579" y="1301225"/>
            <a:ext cx="7924800" cy="456617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None/>
            </a:pPr>
            <a:r>
              <a:rPr lang="en-US" sz="2400" dirty="0">
                <a:solidFill>
                  <a:srgbClr val="92D05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Summary of Data Extracted from MVMI reveals that;</a:t>
            </a:r>
          </a:p>
          <a:p>
            <a:pPr algn="just">
              <a:buNone/>
            </a:pPr>
            <a:r>
              <a:rPr 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Total no of households in the 18 villages: </a:t>
            </a:r>
            <a:r>
              <a:rPr lang="en-US" sz="24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20,976</a:t>
            </a:r>
          </a:p>
          <a:p>
            <a:pPr algn="just">
              <a:buNone/>
            </a:pPr>
            <a:r>
              <a:rPr lang="en-US" sz="24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Total </a:t>
            </a:r>
            <a:r>
              <a:rPr 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population of 18 villages: </a:t>
            </a:r>
            <a:r>
              <a:rPr lang="en-US" sz="24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1,07,0333</a:t>
            </a:r>
          </a:p>
          <a:p>
            <a:pPr algn="just">
              <a:buNone/>
            </a:pPr>
            <a:r>
              <a:rPr lang="en-US" sz="24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Total </a:t>
            </a:r>
            <a:r>
              <a:rPr 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no of primary schools: 119 and secondary schools: </a:t>
            </a:r>
            <a:r>
              <a:rPr lang="en-US" sz="24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60</a:t>
            </a:r>
          </a:p>
          <a:p>
            <a:pPr algn="just">
              <a:buNone/>
            </a:pPr>
            <a:r>
              <a:rPr lang="en-US" sz="24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All </a:t>
            </a:r>
            <a:r>
              <a:rPr 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these villages have supply of daily newspapers and except three villages namely; </a:t>
            </a:r>
            <a:r>
              <a:rPr lang="en-US" sz="24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Jamuguri</a:t>
            </a:r>
            <a:r>
              <a:rPr 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, </a:t>
            </a:r>
            <a:r>
              <a:rPr lang="en-US" sz="24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Silangani</a:t>
            </a:r>
            <a:r>
              <a:rPr 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24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Gaon</a:t>
            </a:r>
            <a:r>
              <a:rPr 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and </a:t>
            </a:r>
            <a:r>
              <a:rPr lang="en-US" sz="24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Dakshin</a:t>
            </a:r>
            <a:r>
              <a:rPr 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24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Debasthan</a:t>
            </a:r>
            <a:r>
              <a:rPr 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have mobile coverage</a:t>
            </a:r>
            <a:r>
              <a:rPr lang="en-US" sz="24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.</a:t>
            </a:r>
          </a:p>
          <a:p>
            <a:pPr algn="just">
              <a:buNone/>
            </a:pPr>
            <a:r>
              <a:rPr lang="en-US" sz="24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All </a:t>
            </a:r>
            <a:r>
              <a:rPr 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these 18 villages have weekly </a:t>
            </a:r>
            <a:r>
              <a:rPr lang="en-US" sz="2400" dirty="0" err="1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haat</a:t>
            </a:r>
            <a:r>
              <a:rPr lang="en-US" sz="24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Except </a:t>
            </a:r>
            <a:r>
              <a:rPr 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two villages </a:t>
            </a:r>
            <a:r>
              <a:rPr lang="en-US" sz="24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Niz</a:t>
            </a:r>
            <a:r>
              <a:rPr 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24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Chalchali</a:t>
            </a:r>
            <a:r>
              <a:rPr 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and </a:t>
            </a:r>
            <a:r>
              <a:rPr lang="en-US" sz="24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Ranga</a:t>
            </a:r>
            <a:r>
              <a:rPr 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24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Gara</a:t>
            </a:r>
            <a:r>
              <a:rPr 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24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Huzz</a:t>
            </a:r>
            <a:r>
              <a:rPr 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all the others have </a:t>
            </a:r>
            <a:r>
              <a:rPr lang="en-US" sz="24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Mandis</a:t>
            </a:r>
            <a:r>
              <a:rPr 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/ Regular market.</a:t>
            </a:r>
          </a:p>
          <a:p>
            <a:pPr algn="just">
              <a:buNone/>
            </a:pPr>
            <a:r>
              <a:rPr 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Thus, the 18 villages of </a:t>
            </a:r>
            <a:r>
              <a:rPr lang="en-US" sz="24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Nagaon</a:t>
            </a:r>
            <a:r>
              <a:rPr 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district could be deemed the most appropriate for market entry in Assam’s rural market.</a:t>
            </a:r>
            <a:endParaRPr lang="en-US" sz="2400" dirty="0" smtClean="0"/>
          </a:p>
          <a:p>
            <a:pPr marL="457200" indent="-457200" algn="just">
              <a:buFont typeface="Arial" panose="020B0604020202020204" pitchFamily="34" charset="0"/>
              <a:buNone/>
            </a:pPr>
            <a:endParaRPr lang="en-US" sz="2400" dirty="0" smtClean="0"/>
          </a:p>
          <a:p>
            <a:pPr marL="457200" indent="-457200" algn="just">
              <a:buFont typeface="Arial" panose="020B0604020202020204" pitchFamily="34" charset="0"/>
              <a:buNone/>
            </a:pPr>
            <a:endParaRPr lang="en-US" sz="2400" dirty="0" smtClean="0"/>
          </a:p>
          <a:p>
            <a:pPr marL="457200" indent="-457200" algn="just">
              <a:buFont typeface="Arial" panose="020B0604020202020204" pitchFamily="34" charset="0"/>
              <a:buNone/>
            </a:pPr>
            <a:endParaRPr lang="en-US" sz="2400" dirty="0" smtClean="0"/>
          </a:p>
          <a:p>
            <a:pPr marL="457200" indent="-457200" algn="just">
              <a:buFont typeface="Arial" panose="020B0604020202020204" pitchFamily="34" charset="0"/>
              <a:buAutoNum type="arabicParenR"/>
            </a:pPr>
            <a:endParaRPr lang="en-US" sz="2400" dirty="0" smtClean="0"/>
          </a:p>
          <a:p>
            <a:pPr algn="just">
              <a:buFont typeface="Arial" panose="020B0604020202020204" pitchFamily="34" charset="0"/>
              <a:buNone/>
            </a:pPr>
            <a:endParaRPr lang="en-US" sz="2400" dirty="0" smtClean="0"/>
          </a:p>
          <a:p>
            <a:pPr algn="just">
              <a:buFont typeface="Arial" panose="020B0604020202020204" pitchFamily="34" charset="0"/>
              <a:buNone/>
            </a:pPr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34392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 txBox="1"/>
          <p:nvPr/>
        </p:nvSpPr>
        <p:spPr>
          <a:xfrm>
            <a:off x="685800" y="685800"/>
            <a:ext cx="7924800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S Reference Sans Serif" pitchFamily="34" charset="0"/>
                <a:ea typeface="+mj-ea"/>
                <a:cs typeface="+mj-cs"/>
              </a:rPr>
              <a:t>Thanks a lot….</a:t>
            </a: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S Reference Sans Serif" pitchFamily="34" charset="0"/>
              <a:ea typeface="+mj-ea"/>
              <a:cs typeface="+mj-cs"/>
            </a:endParaRPr>
          </a:p>
        </p:txBody>
      </p:sp>
      <p:sp>
        <p:nvSpPr>
          <p:cNvPr id="4" name="Title 4"/>
          <p:cNvSpPr txBox="1"/>
          <p:nvPr/>
        </p:nvSpPr>
        <p:spPr>
          <a:xfrm>
            <a:off x="533400" y="2362200"/>
            <a:ext cx="7924800" cy="147002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S Reference Sans Serif" pitchFamily="34" charset="0"/>
                <a:ea typeface="+mj-ea"/>
                <a:cs typeface="+mj-cs"/>
              </a:rPr>
              <a:t>Let’s build a solid marketing strategy for India </a:t>
            </a:r>
            <a:b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S Reference Sans Serif" pitchFamily="34" charset="0"/>
                <a:ea typeface="+mj-ea"/>
                <a:cs typeface="+mj-cs"/>
              </a:rPr>
            </a:b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S Reference Sans Serif" pitchFamily="34" charset="0"/>
                <a:ea typeface="+mj-ea"/>
                <a:cs typeface="+mj-cs"/>
              </a:rPr>
              <a:t>with MIMI today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S Reference Sans Serif" pitchFamily="34" charset="0"/>
              <a:ea typeface="+mj-ea"/>
              <a:cs typeface="+mj-cs"/>
            </a:endParaRPr>
          </a:p>
        </p:txBody>
      </p:sp>
      <p:sp>
        <p:nvSpPr>
          <p:cNvPr id="5" name="Subtitle 5"/>
          <p:cNvSpPr txBox="1"/>
          <p:nvPr/>
        </p:nvSpPr>
        <p:spPr>
          <a:xfrm>
            <a:off x="0" y="3657600"/>
            <a:ext cx="9144000" cy="2286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S Reference Sans Serif" pitchFamily="34" charset="0"/>
                <a:cs typeface="Times New Roman" panose="02020603050405020304" pitchFamily="18" charset="0"/>
              </a:rPr>
              <a:t>Contact us :-</a:t>
            </a:r>
            <a:r>
              <a:rPr kumimoji="0" lang="en-US" sz="1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S Reference Sans Serif" pitchFamily="34" charset="0"/>
                <a:cs typeface="Times New Roman" panose="02020603050405020304" pitchFamily="18" charset="0"/>
              </a:rPr>
              <a:t>MICA,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S Reference Sans Serif" pitchFamily="34" charset="0"/>
                <a:cs typeface="Times New Roman" panose="02020603050405020304" pitchFamily="18" charset="0"/>
              </a:rPr>
              <a:t>Ahmedabad</a:t>
            </a:r>
            <a:endParaRPr kumimoji="0" lang="en-US" sz="14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S Reference Sans Serif" pitchFamily="34" charset="0"/>
              <a:cs typeface="Times New Roman" panose="02020603050405020304" pitchFamily="18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S Reference Sans Serif" pitchFamily="34" charset="0"/>
                <a:cs typeface="Times New Roman" panose="02020603050405020304" pitchFamily="18" charset="0"/>
              </a:rPr>
              <a:t>                                   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S Reference Sans Serif" pitchFamily="34" charset="0"/>
                <a:cs typeface="Times New Roman" panose="02020603050405020304" pitchFamily="18" charset="0"/>
              </a:rPr>
              <a:t>Shela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S Reference Sans Serif" pitchFamily="34" charset="0"/>
                <a:cs typeface="Times New Roman" panose="02020603050405020304" pitchFamily="18" charset="0"/>
              </a:rPr>
              <a:t>,  Ahmedabad - 380 058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S Reference Sans Serif" pitchFamily="34" charset="0"/>
                <a:cs typeface="Times New Roman" panose="02020603050405020304" pitchFamily="18" charset="0"/>
              </a:rPr>
              <a:t>             Gujarat, India                  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S Reference Sans Serif" pitchFamily="34" charset="0"/>
                <a:cs typeface="Times New Roman" panose="02020603050405020304" pitchFamily="18" charset="0"/>
              </a:rPr>
              <a:t>              Tel: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S Reference Sans Serif" pitchFamily="34" charset="0"/>
                <a:cs typeface="Times New Roman" panose="02020603050405020304" pitchFamily="18" charset="0"/>
              </a:rPr>
              <a:t> +91 02717 – 308250.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S Reference Sans Serif" pitchFamily="34" charset="0"/>
                <a:cs typeface="Times New Roman" panose="02020603050405020304" pitchFamily="18" charset="0"/>
              </a:rPr>
              <a:t>    E-mail: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S Reference Sans Serif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S Reference Sans Serif" pitchFamily="34" charset="0"/>
                <a:cs typeface="Times New Roman" panose="02020603050405020304" pitchFamily="18" charset="0"/>
                <a:hlinkClick r:id="rId2"/>
              </a:rPr>
              <a:t>mimi@micamail.in</a:t>
            </a:r>
            <a:endParaRPr lang="en-US" sz="1400" noProof="0" dirty="0">
              <a:latin typeface="MS Reference Sans Serif" pitchFamily="34" charset="0"/>
              <a:cs typeface="Times New Roman" panose="02020603050405020304" pitchFamily="18" charset="0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defRPr/>
            </a:pPr>
            <a:r>
              <a:rPr kumimoji="0" lang="en-US" sz="1400" b="1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S Reference Sans Serif" pitchFamily="34" charset="0"/>
                <a:cs typeface="Times New Roman" panose="02020603050405020304" pitchFamily="18" charset="0"/>
              </a:rPr>
              <a:t>                                              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S Reference Sans Serif" pitchFamily="34" charset="0"/>
                <a:cs typeface="Times New Roman" panose="02020603050405020304" pitchFamily="18" charset="0"/>
              </a:rPr>
              <a:t>Web-address: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S Reference Sans Serif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S Reference Sans Serif" pitchFamily="34" charset="0"/>
                <a:cs typeface="Times New Roman" panose="02020603050405020304" pitchFamily="18" charset="0"/>
                <a:hlinkClick r:id="rId3"/>
              </a:rPr>
              <a:t>www.mica-mimi.in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S Reference Sans Serif" pitchFamily="34" charset="0"/>
              <a:cs typeface="Times New Roman" panose="02020603050405020304" pitchFamily="18" charset="0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6" name="Picture 5" descr="Logo New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228600"/>
            <a:ext cx="990600" cy="1219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mica">
            <a:hlinkClick r:id="rId5"/>
          </p:cNvPr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96200" y="228600"/>
            <a:ext cx="1219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" descr="C:\Users\MICA\Desktop\Sweeta\MICA _2014_website_Bundle\mica_primary_signatur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2400" y="117501"/>
            <a:ext cx="1371600" cy="14826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/>
          <p:nvPr/>
        </p:nvSpPr>
        <p:spPr>
          <a:xfrm>
            <a:off x="457200" y="457200"/>
            <a:ext cx="8229600" cy="9144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srgbClr val="0070C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Home Page</a:t>
            </a:r>
            <a:endParaRPr lang="en-US" sz="2800" dirty="0">
              <a:solidFill>
                <a:srgbClr val="0070C0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73767" y="5966936"/>
            <a:ext cx="2255153" cy="73866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Kindly Share your contact details and Click on 'Submit’</a:t>
            </a:r>
            <a:endParaRPr lang="en-US" sz="14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93596" y="3352800"/>
            <a:ext cx="2178953" cy="74104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Please Click here and Share your contact details </a:t>
            </a:r>
            <a:endParaRPr lang="en-US" sz="14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53" y="1600200"/>
            <a:ext cx="4842044" cy="3365576"/>
          </a:xfrm>
          <a:prstGeom prst="rect">
            <a:avLst/>
          </a:prstGeom>
        </p:spPr>
      </p:pic>
      <p:cxnSp>
        <p:nvCxnSpPr>
          <p:cNvPr id="11" name="Elbow Connector 10"/>
          <p:cNvCxnSpPr/>
          <p:nvPr/>
        </p:nvCxnSpPr>
        <p:spPr>
          <a:xfrm flipV="1">
            <a:off x="2895600" y="3602357"/>
            <a:ext cx="3897996" cy="588643"/>
          </a:xfrm>
          <a:prstGeom prst="bentConnector3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024" y="4495800"/>
            <a:ext cx="2700948" cy="2362200"/>
          </a:xfrm>
          <a:prstGeom prst="rect">
            <a:avLst/>
          </a:prstGeom>
        </p:spPr>
      </p:pic>
      <p:cxnSp>
        <p:nvCxnSpPr>
          <p:cNvPr id="16" name="Straight Arrow Connector 15"/>
          <p:cNvCxnSpPr/>
          <p:nvPr/>
        </p:nvCxnSpPr>
        <p:spPr>
          <a:xfrm>
            <a:off x="4355196" y="6705600"/>
            <a:ext cx="1219201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2133600" y="1077310"/>
            <a:ext cx="522695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None/>
            </a:pPr>
            <a:r>
              <a:rPr lang="en-US" sz="2400" dirty="0" smtClean="0">
                <a:solidFill>
                  <a:srgbClr val="00206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Are you Curious to know this??  </a:t>
            </a:r>
          </a:p>
          <a:p>
            <a:pPr marL="457200" indent="-45720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67024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144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Here is the Answer </a:t>
            </a:r>
            <a:endParaRPr lang="en-US" sz="28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0199"/>
            <a:ext cx="9144000" cy="5257801"/>
          </a:xfrm>
        </p:spPr>
      </p:pic>
    </p:spTree>
    <p:extLst>
      <p:ext uri="{BB962C8B-B14F-4D97-AF65-F5344CB8AC3E}">
        <p14:creationId xmlns:p14="http://schemas.microsoft.com/office/powerpoint/2010/main" val="31109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144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Home Page</a:t>
            </a:r>
            <a:endParaRPr lang="en-US" sz="2800" dirty="0">
              <a:solidFill>
                <a:srgbClr val="0070C0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0" t="-750"/>
          <a:stretch/>
        </p:blipFill>
        <p:spPr>
          <a:xfrm>
            <a:off x="47627" y="1600200"/>
            <a:ext cx="9096374" cy="5257800"/>
          </a:xfrm>
        </p:spPr>
      </p:pic>
      <p:sp>
        <p:nvSpPr>
          <p:cNvPr id="6" name="Rectangle 5"/>
          <p:cNvSpPr/>
          <p:nvPr/>
        </p:nvSpPr>
        <p:spPr>
          <a:xfrm>
            <a:off x="2133600" y="1077310"/>
            <a:ext cx="522695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None/>
            </a:pPr>
            <a:r>
              <a:rPr lang="en-US" sz="2400" dirty="0" smtClean="0">
                <a:solidFill>
                  <a:srgbClr val="00206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Are you Curious to know this??  </a:t>
            </a:r>
          </a:p>
          <a:p>
            <a:pPr marL="457200" indent="-45720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0280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144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Here is the Answer </a:t>
            </a:r>
            <a:endParaRPr lang="en-US" sz="28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5" t="-1568" b="1"/>
          <a:stretch/>
        </p:blipFill>
        <p:spPr>
          <a:xfrm>
            <a:off x="10510" y="1600200"/>
            <a:ext cx="9133490" cy="5257800"/>
          </a:xfrm>
        </p:spPr>
      </p:pic>
    </p:spTree>
    <p:extLst>
      <p:ext uri="{BB962C8B-B14F-4D97-AF65-F5344CB8AC3E}">
        <p14:creationId xmlns:p14="http://schemas.microsoft.com/office/powerpoint/2010/main" val="1289444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144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Introduction to MICA</a:t>
            </a:r>
            <a:endParaRPr lang="en-US" sz="28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0200"/>
            <a:ext cx="9144000" cy="5257800"/>
          </a:xfrm>
        </p:spPr>
      </p:pic>
    </p:spTree>
    <p:extLst>
      <p:ext uri="{BB962C8B-B14F-4D97-AF65-F5344CB8AC3E}">
        <p14:creationId xmlns:p14="http://schemas.microsoft.com/office/powerpoint/2010/main" val="246570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144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Introduction to Market Intelligence </a:t>
            </a:r>
            <a:endParaRPr lang="en-US" sz="28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67" y="1600200"/>
            <a:ext cx="9159767" cy="5268311"/>
          </a:xfrm>
        </p:spPr>
      </p:pic>
    </p:spTree>
    <p:extLst>
      <p:ext uri="{BB962C8B-B14F-4D97-AF65-F5344CB8AC3E}">
        <p14:creationId xmlns:p14="http://schemas.microsoft.com/office/powerpoint/2010/main" val="188097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144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Introduction to Market Intelligence </a:t>
            </a:r>
            <a:endParaRPr lang="en-US" sz="28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67" y="1600200"/>
            <a:ext cx="9159767" cy="5268311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91662" y="26670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schemeClr val="bg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Scroll down to know More..</a:t>
            </a:r>
            <a:endParaRPr lang="en-US" sz="2800" dirty="0">
              <a:solidFill>
                <a:schemeClr val="bg1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676400" y="3492062"/>
            <a:ext cx="7323083" cy="3365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 typeface="Arial" pitchFamily="34" charset="0"/>
              <a:buChar char="•"/>
            </a:pPr>
            <a:r>
              <a:rPr lang="en-US" sz="2800" cap="all" dirty="0"/>
              <a:t>UNIQUE </a:t>
            </a:r>
            <a:r>
              <a:rPr lang="en-US" sz="2800" cap="all" dirty="0" smtClean="0"/>
              <a:t>FEATURE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2800" cap="all" dirty="0"/>
              <a:t>SECTORS WE COVER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2800" cap="all" dirty="0"/>
              <a:t>DATA SOURCES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2800" cap="all" dirty="0"/>
              <a:t>METHODOLOGY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2800" cap="all" dirty="0"/>
              <a:t>MIMI TEAM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2800" cap="all" dirty="0"/>
              <a:t>DOWNLOAD BROCHURE</a:t>
            </a:r>
          </a:p>
          <a:p>
            <a:endParaRPr lang="en-US" sz="2800" cap="all" dirty="0"/>
          </a:p>
        </p:txBody>
      </p:sp>
    </p:spTree>
    <p:extLst>
      <p:ext uri="{BB962C8B-B14F-4D97-AF65-F5344CB8AC3E}">
        <p14:creationId xmlns:p14="http://schemas.microsoft.com/office/powerpoint/2010/main" val="2727823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436</TotalTime>
  <Words>1206</Words>
  <Application>Microsoft Office PowerPoint</Application>
  <PresentationFormat>On-screen Show (4:3)</PresentationFormat>
  <Paragraphs>422</Paragraphs>
  <Slides>29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Tutorial for MICA Village Marketing Intelligence (MVMI)</vt:lpstr>
      <vt:lpstr>Home Page</vt:lpstr>
      <vt:lpstr>PowerPoint Presentation</vt:lpstr>
      <vt:lpstr>Here is the Answer </vt:lpstr>
      <vt:lpstr>Home Page</vt:lpstr>
      <vt:lpstr>Here is the Answer </vt:lpstr>
      <vt:lpstr>Introduction to MICA</vt:lpstr>
      <vt:lpstr>Introduction to Market Intelligence </vt:lpstr>
      <vt:lpstr>Introduction to Market Intelligence </vt:lpstr>
      <vt:lpstr>Log-in Page</vt:lpstr>
      <vt:lpstr>A Sample Case Study</vt:lpstr>
      <vt:lpstr>Explore Data (Village Summary / Village  )</vt:lpstr>
      <vt:lpstr>A Sample Case Study</vt:lpstr>
      <vt:lpstr>Check Your Explored Database in Data Table </vt:lpstr>
      <vt:lpstr>Downloaded data in ‘.xls’ file format</vt:lpstr>
      <vt:lpstr>A Sample Case Study</vt:lpstr>
      <vt:lpstr>A Sample Case Study</vt:lpstr>
      <vt:lpstr>Check Your Explored Database in Data Table </vt:lpstr>
      <vt:lpstr>A Sample Case Study</vt:lpstr>
      <vt:lpstr>You can easily represent your selected data graphically by using two different type of Charts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 Sample Case Study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Tutorial for MIMI</dc:title>
  <dc:creator>rohit</dc:creator>
  <cp:lastModifiedBy>INTEL</cp:lastModifiedBy>
  <cp:revision>188</cp:revision>
  <dcterms:created xsi:type="dcterms:W3CDTF">2006-08-16T00:00:00Z</dcterms:created>
  <dcterms:modified xsi:type="dcterms:W3CDTF">2019-09-13T02:35:22Z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1033-11.2.0.8641</vt:lpwstr>
  </property>
</Properties>
</file>