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303" r:id="rId4"/>
    <p:sldId id="313" r:id="rId5"/>
    <p:sldId id="315" r:id="rId6"/>
    <p:sldId id="316" r:id="rId7"/>
    <p:sldId id="259" r:id="rId8"/>
    <p:sldId id="323" r:id="rId9"/>
    <p:sldId id="330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304" r:id="rId19"/>
    <p:sldId id="324" r:id="rId20"/>
    <p:sldId id="270" r:id="rId21"/>
    <p:sldId id="305" r:id="rId22"/>
    <p:sldId id="306" r:id="rId23"/>
    <p:sldId id="307" r:id="rId24"/>
    <p:sldId id="268" r:id="rId25"/>
    <p:sldId id="269" r:id="rId26"/>
    <p:sldId id="308" r:id="rId27"/>
    <p:sldId id="271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309" r:id="rId39"/>
    <p:sldId id="310" r:id="rId40"/>
    <p:sldId id="311" r:id="rId41"/>
    <p:sldId id="325" r:id="rId42"/>
    <p:sldId id="327" r:id="rId43"/>
    <p:sldId id="320" r:id="rId44"/>
    <p:sldId id="328" r:id="rId45"/>
    <p:sldId id="329" r:id="rId46"/>
    <p:sldId id="285" r:id="rId47"/>
    <p:sldId id="331" r:id="rId48"/>
    <p:sldId id="317" r:id="rId49"/>
    <p:sldId id="318" r:id="rId50"/>
    <p:sldId id="293" r:id="rId51"/>
    <p:sldId id="294" r:id="rId52"/>
    <p:sldId id="321" r:id="rId53"/>
    <p:sldId id="322" r:id="rId54"/>
    <p:sldId id="295" r:id="rId55"/>
    <p:sldId id="296" r:id="rId56"/>
    <p:sldId id="300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3F3"/>
    <a:srgbClr val="FFC1C1"/>
    <a:srgbClr val="9CBD5B"/>
    <a:srgbClr val="8CAF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560" y="-1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E62AD-5012-4DFA-80A5-3B71CB71EFA1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844A94-C1EC-423A-B4F3-9D08DABBB35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36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4A94-C1EC-423A-B4F3-9D08DABBB35F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4A94-C1EC-423A-B4F3-9D08DABBB35F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4A94-C1EC-423A-B4F3-9D08DABBB35F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844A94-C1EC-423A-B4F3-9D08DABBB35F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mica-mimi.in/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hyperlink" Target="http://220.225.146.34:2115/index.php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ica-mimi.in/" TargetMode="External"/><Relationship Id="rId7" Type="http://schemas.openxmlformats.org/officeDocument/2006/relationships/image" Target="../media/image3.jpeg"/><Relationship Id="rId2" Type="http://schemas.openxmlformats.org/officeDocument/2006/relationships/hyperlink" Target="mailto:mimi@micamail.in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hyperlink" Target="http://220.225.146.34:2115/index.php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146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Tutorial for MICA Indian Marketing Intelligence (MIMI)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1752600"/>
          </a:xfrm>
        </p:spPr>
        <p:txBody>
          <a:bodyPr/>
          <a:lstStyle/>
          <a:p>
            <a:r>
              <a:rPr lang="en-US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hlinkClick r:id="rId2"/>
              </a:rPr>
              <a:t>www.mica-mimi.in</a:t>
            </a:r>
            <a:endParaRPr lang="en-US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Picture 6" descr="Logo New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28600"/>
            <a:ext cx="990600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mica">
            <a:hlinkClick r:id="rId4"/>
          </p:cNvPr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6200" y="228600"/>
            <a:ext cx="1219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152400" y="1447800"/>
            <a:ext cx="1183337" cy="2308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en-US" sz="9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 Product from MICA</a:t>
            </a:r>
            <a:endParaRPr lang="en-US" sz="9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1" descr="C:\Users\MICA\Desktop\Sweeta\MICA _2014_website_Bundle\mica_primary_signatur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117501"/>
            <a:ext cx="1447800" cy="15650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Log-in Page</a:t>
            </a:r>
            <a:endParaRPr lang="en-US" sz="28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249712" cy="5276193"/>
          </a:xfrm>
        </p:spPr>
      </p:pic>
      <p:sp>
        <p:nvSpPr>
          <p:cNvPr id="12" name="TextBox 11"/>
          <p:cNvSpPr txBox="1"/>
          <p:nvPr/>
        </p:nvSpPr>
        <p:spPr>
          <a:xfrm>
            <a:off x="6553200" y="3962400"/>
            <a:ext cx="220980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Enter Your Login Credentials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096000" y="4312156"/>
            <a:ext cx="4572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Explore Data 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(District level/Urban Agglomeration/ Towns)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  <p:cxnSp>
        <p:nvCxnSpPr>
          <p:cNvPr id="12" name="Straight Arrow Connector 11"/>
          <p:cNvCxnSpPr/>
          <p:nvPr/>
        </p:nvCxnSpPr>
        <p:spPr>
          <a:xfrm flipH="1">
            <a:off x="3962400" y="2514600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7"/>
          <p:cNvSpPr txBox="1"/>
          <p:nvPr/>
        </p:nvSpPr>
        <p:spPr>
          <a:xfrm>
            <a:off x="5257800" y="2362200"/>
            <a:ext cx="2209800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i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Explore Data </a:t>
            </a:r>
            <a:r>
              <a:rPr lang="en-US" sz="1400" i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District</a:t>
            </a:r>
            <a:endParaRPr lang="en-US" sz="14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9145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Explore the Database as per your requirement.	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7356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 Sample Case Study: Branch Expansion in Rural Bihar</a:t>
            </a:r>
            <a:r>
              <a:rPr lang="en-US" sz="2800" b="1" dirty="0" smtClean="0">
                <a:latin typeface="+mn-lt"/>
              </a:rPr>
              <a:t/>
            </a:r>
            <a:br>
              <a:rPr lang="en-US" sz="2800" b="1" dirty="0" smtClean="0">
                <a:latin typeface="+mn-lt"/>
              </a:rPr>
            </a:br>
            <a:endParaRPr lang="en-US" sz="28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229600" cy="5211763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A leading Bank would like to expand its rural branch network in the state of Bihar. </a:t>
            </a:r>
          </a:p>
          <a:p>
            <a:pPr>
              <a:buNone/>
            </a:pP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How can they </a:t>
            </a:r>
            <a:r>
              <a:rPr lang="en-US" sz="2400" dirty="0" err="1" smtClean="0">
                <a:solidFill>
                  <a:schemeClr val="bg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prioritise</a:t>
            </a:r>
            <a:r>
              <a:rPr lang="en-US" sz="2400" dirty="0" smtClean="0">
                <a:solidFill>
                  <a:schemeClr val="bg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required number of districts with the help of MIMI? </a:t>
            </a:r>
          </a:p>
          <a:p>
            <a:pPr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</a:p>
          <a:p>
            <a:pPr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For this, You may please select following variables from </a:t>
            </a:r>
            <a:r>
              <a:rPr lang="en-US" sz="2400" i="1" dirty="0" smtClean="0">
                <a:solidFill>
                  <a:schemeClr val="bg2">
                    <a:lumMod val="50000"/>
                  </a:schemeClr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“Explore Data” 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Screen :</a:t>
            </a:r>
          </a:p>
          <a:p>
            <a:pPr>
              <a:buNone/>
            </a:pPr>
            <a:endParaRPr lang="en-US" sz="24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1) Rural MPI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2) Rural Population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3) Rural Value of Crop Production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4) Rural Value of Crop Production Agriculture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5) Rural Value of Crop Production Horticulture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6) Rural Amount Deposit </a:t>
            </a:r>
          </a:p>
          <a:p>
            <a:pPr marL="457200" indent="-457200">
              <a:buNone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7)Rural Shop or Offices </a:t>
            </a:r>
          </a:p>
          <a:p>
            <a:pPr marL="457200" indent="-457200" algn="just">
              <a:buNone/>
            </a:pPr>
            <a:endParaRPr lang="en-US" sz="2400" dirty="0" smtClean="0"/>
          </a:p>
          <a:p>
            <a:pPr marL="457200" indent="-457200" algn="just">
              <a:buNone/>
            </a:pPr>
            <a:endParaRPr lang="en-US" sz="2400" dirty="0" smtClean="0"/>
          </a:p>
          <a:p>
            <a:pPr marL="457200" indent="-457200" algn="just">
              <a:buNone/>
            </a:pPr>
            <a:endParaRPr lang="en-US" sz="2400" dirty="0" smtClean="0"/>
          </a:p>
          <a:p>
            <a:pPr marL="457200" indent="-457200" algn="just">
              <a:buNone/>
            </a:pPr>
            <a:endParaRPr lang="en-US" sz="2400" dirty="0" smtClean="0"/>
          </a:p>
          <a:p>
            <a:pPr marL="457200" indent="-457200" algn="just">
              <a:buNone/>
            </a:pPr>
            <a:endParaRPr lang="en-US" sz="2400" dirty="0" smtClean="0"/>
          </a:p>
          <a:p>
            <a:pPr marL="457200" indent="-457200" algn="just">
              <a:buAutoNum type="arabicParenR"/>
            </a:pPr>
            <a:endParaRPr lang="en-US" sz="2400" dirty="0" smtClean="0"/>
          </a:p>
          <a:p>
            <a:pPr algn="just">
              <a:buNone/>
            </a:pPr>
            <a:endParaRPr lang="en-US" sz="2100" dirty="0" smtClean="0"/>
          </a:p>
          <a:p>
            <a:pPr algn="just">
              <a:buNone/>
            </a:pPr>
            <a:endParaRPr lang="en-US" sz="22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57801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Exploring the database for Case Study</a:t>
            </a:r>
            <a:r>
              <a:rPr lang="en-US" sz="2800" b="1" dirty="0" smtClean="0">
                <a:latin typeface="+mn-lt"/>
              </a:rPr>
              <a:t>	</a:t>
            </a:r>
            <a:endParaRPr lang="en-US" sz="2800" b="1" dirty="0">
              <a:latin typeface="+mn-lt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858000" y="4267200"/>
            <a:ext cx="0" cy="990600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76442" y="5419070"/>
            <a:ext cx="2356735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Here ‘Apply Changes’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0" y="4762500"/>
            <a:ext cx="457200" cy="1575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27038"/>
            <a:ext cx="8229600" cy="715962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Check Your Explored Database in </a:t>
            </a:r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Data Table </a:t>
            </a:r>
            <a:endParaRPr lang="en-US" sz="28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60428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H="1">
            <a:off x="514350" y="5029200"/>
            <a:ext cx="81915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667500" y="2902804"/>
            <a:ext cx="11811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333500" y="4655404"/>
            <a:ext cx="1257300" cy="138499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to view your Selected  Variables</a:t>
            </a:r>
          </a:p>
          <a:p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93124" y="2362200"/>
            <a:ext cx="1960076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 here to  Export your  Selected Database        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52400" y="49044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Downloaded data</a:t>
            </a:r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‘.xls’ file format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 r="9005" b="8333"/>
          <a:stretch/>
        </p:blipFill>
        <p:spPr bwMode="auto">
          <a:xfrm>
            <a:off x="0" y="1600200"/>
            <a:ext cx="9144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You can easily represent your selected data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graphically by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using four different type of Charts 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5" y="1644134"/>
            <a:ext cx="9114153" cy="5213866"/>
          </a:xfrm>
        </p:spPr>
      </p:pic>
      <p:cxnSp>
        <p:nvCxnSpPr>
          <p:cNvPr id="21" name="Straight Arrow Connector 20"/>
          <p:cNvCxnSpPr/>
          <p:nvPr/>
        </p:nvCxnSpPr>
        <p:spPr>
          <a:xfrm>
            <a:off x="3048000" y="18288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2514600" y="1274802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Select /Change  type of Chart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8534400" y="3124200"/>
            <a:ext cx="0" cy="4191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467600" y="3657600"/>
            <a:ext cx="16383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to Export Chart for selected Data in ‘PDF‘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10150" y="2564368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Variables &amp; districts for Chart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762750" y="2933700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00600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" y="386476"/>
            <a:ext cx="8686800" cy="1215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Dialogue-Box : Filters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Districts and a Variable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‘Apply’ to Generate Bar Chart  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905000"/>
            <a:ext cx="6210300" cy="3609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450" y="2876550"/>
            <a:ext cx="6229350" cy="3600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61950" y="215205"/>
            <a:ext cx="8305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 Level Chart (Bar)</a:t>
            </a:r>
          </a:p>
          <a:p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r>
              <a:rPr lang="en-US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Rural Shops or Offices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0" name="Content Placeholder 19"/>
          <p:cNvSpPr>
            <a:spLocks noGrp="1"/>
          </p:cNvSpPr>
          <p:nvPr>
            <p:ph idx="1"/>
          </p:nvPr>
        </p:nvSpPr>
        <p:spPr>
          <a:xfrm>
            <a:off x="457200" y="4876800"/>
            <a:ext cx="8229600" cy="12493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3074" name="Picture 2" descr="http://www.clipular.com/c/5846605956382720.png?k=yRelcXIzxG39Rw5Jh9uekE8Iv2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19351" cy="527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Arrow Connector 31"/>
          <p:cNvCxnSpPr/>
          <p:nvPr/>
        </p:nvCxnSpPr>
        <p:spPr>
          <a:xfrm>
            <a:off x="3048000" y="1828800"/>
            <a:ext cx="0" cy="914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14600" y="1274802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Select /Change  type of Chart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34" name="Straight Arrow Connector 33"/>
          <p:cNvCxnSpPr/>
          <p:nvPr/>
        </p:nvCxnSpPr>
        <p:spPr>
          <a:xfrm flipV="1">
            <a:off x="8534400" y="3124200"/>
            <a:ext cx="0" cy="4191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467600" y="3657600"/>
            <a:ext cx="1638300" cy="95410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to Export Chart for selected Data in ‘PDF‘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010150" y="2564368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Variables &amp; districts for Chart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6762750" y="2933700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5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Home Page</a:t>
            </a:r>
            <a:endParaRPr lang="en-US" sz="28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0" y="1600200"/>
            <a:ext cx="9122979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Downloaded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Bar Chart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in ‘PDF’ file format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12"/>
          <a:stretch/>
        </p:blipFill>
        <p:spPr bwMode="auto">
          <a:xfrm>
            <a:off x="34852" y="1600200"/>
            <a:ext cx="90855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7856"/>
            <a:ext cx="638175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887932"/>
            <a:ext cx="4648200" cy="302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634305"/>
            <a:ext cx="8686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Selections in ‘Filters’ for  ‘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 Level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Chart’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1950" y="215205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 Level Chart (Bar)</a:t>
            </a:r>
          </a:p>
          <a:p>
            <a:endParaRPr lang="en-US" sz="2400" dirty="0" smtClean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Range of MPI is 1.00 to 1000.00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Range of Rural Shops or Offices is 200 to 2000 </a:t>
            </a:r>
            <a:endParaRPr lang="en-US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" y="1613338"/>
            <a:ext cx="9144000" cy="5244662"/>
          </a:xfrm>
          <a:prstGeom prst="rect">
            <a:avLst/>
          </a:prstGeom>
        </p:spPr>
      </p:pic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38934" y="4800600"/>
            <a:ext cx="223016" cy="7686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010150" y="2564368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Variables &amp; districts for Chart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62750" y="2933700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2634"/>
            <a:ext cx="9143999" cy="5251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609600" y="685800"/>
            <a:ext cx="75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Downloaded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Second Level Chart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 ‘PDF’ file format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Line Chart</a:t>
            </a:r>
            <a:endParaRPr lang="en-US" sz="2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57801"/>
          </a:xfrm>
        </p:spPr>
      </p:pic>
      <p:cxnSp>
        <p:nvCxnSpPr>
          <p:cNvPr id="13" name="Straight Arrow Connector 12"/>
          <p:cNvCxnSpPr/>
          <p:nvPr/>
        </p:nvCxnSpPr>
        <p:spPr>
          <a:xfrm flipV="1">
            <a:off x="1905000" y="2933700"/>
            <a:ext cx="0" cy="26224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62000" y="3228826"/>
            <a:ext cx="16002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Select /Change  type of </a:t>
            </a:r>
            <a:r>
              <a:rPr lang="en-US" sz="12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</a:t>
            </a:r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Chart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458200" y="3048000"/>
            <a:ext cx="0" cy="82715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639050" y="3875157"/>
            <a:ext cx="11430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to Export Chart for selected Data in ‘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PDF</a:t>
            </a:r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‘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0150" y="2564368"/>
            <a:ext cx="1752600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Variables &amp; districts for Chart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6762750" y="2933700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9050" y="47520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Radar Chart</a:t>
            </a:r>
            <a:endParaRPr lang="en-US" sz="2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1" y="1523999"/>
            <a:ext cx="9122979" cy="5344511"/>
          </a:xfrm>
        </p:spPr>
      </p:pic>
      <p:cxnSp>
        <p:nvCxnSpPr>
          <p:cNvPr id="14" name="Straight Arrow Connector 13"/>
          <p:cNvCxnSpPr/>
          <p:nvPr/>
        </p:nvCxnSpPr>
        <p:spPr>
          <a:xfrm flipV="1">
            <a:off x="2933700" y="3009141"/>
            <a:ext cx="0" cy="111442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676400" y="4180716"/>
            <a:ext cx="1447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Select /Change  type of Chart 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8496300" y="3048000"/>
            <a:ext cx="0" cy="76048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239000" y="3810000"/>
            <a:ext cx="16764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to Export Chart for selected Data in ‘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PDF</a:t>
            </a:r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‘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7520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457200"/>
            <a:ext cx="8229600" cy="8382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Bubble Chart</a:t>
            </a:r>
            <a:endParaRPr lang="en-US" sz="2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33800" y="2564368"/>
            <a:ext cx="3028950" cy="52322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on ‘Filters’ to Select a Variable &amp; some districts for a Chart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6762750" y="2933700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1295400" y="4876800"/>
            <a:ext cx="14478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52400" y="4648200"/>
            <a:ext cx="203037" cy="22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" y="1657348"/>
            <a:ext cx="9138729" cy="5207696"/>
          </a:xfrm>
        </p:spPr>
      </p:pic>
      <p:cxnSp>
        <p:nvCxnSpPr>
          <p:cNvPr id="13" name="Straight Arrow Connector 12"/>
          <p:cNvCxnSpPr/>
          <p:nvPr/>
        </p:nvCxnSpPr>
        <p:spPr>
          <a:xfrm rot="10800000">
            <a:off x="7543800" y="1981200"/>
            <a:ext cx="3048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0800000">
            <a:off x="7010400" y="38862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G.I.S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.(Geographic Information System) Application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8458200" y="1695448"/>
            <a:ext cx="0" cy="116364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924800" y="1011017"/>
            <a:ext cx="10668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here to Export Map in ‘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PDF’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858000" y="1889126"/>
            <a:ext cx="1066800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 here for </a:t>
            </a:r>
            <a:r>
              <a:rPr lang="en-US" sz="10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full-screen</a:t>
            </a:r>
            <a:r>
              <a:rPr lang="en-US" sz="1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display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7810500" y="2422486"/>
            <a:ext cx="0" cy="43660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6705601" y="3733800"/>
            <a:ext cx="1066800" cy="8617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 here to view selected data for that particular a District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30" name="Straight Arrow Connector 29"/>
          <p:cNvCxnSpPr/>
          <p:nvPr/>
        </p:nvCxnSpPr>
        <p:spPr>
          <a:xfrm rot="10800000">
            <a:off x="6096001" y="3886200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>
            <a:off x="609600" y="3733800"/>
            <a:ext cx="1295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885950" y="3484601"/>
            <a:ext cx="914400" cy="55399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here to modify your selections</a:t>
            </a:r>
            <a:endParaRPr lang="en-US" sz="1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14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282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G.I.S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. Application in PDF File Format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09" b="8854"/>
          <a:stretch/>
        </p:blipFill>
        <p:spPr bwMode="auto">
          <a:xfrm>
            <a:off x="0" y="1600199"/>
            <a:ext cx="9144000" cy="5257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5528"/>
          </a:xfr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(With One Variable)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3505200" y="3355676"/>
            <a:ext cx="6096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114800" y="3317576"/>
            <a:ext cx="152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Up to ‘5 ‘ Groups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rot="10800000">
            <a:off x="3505198" y="2842271"/>
            <a:ext cx="4572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038600" y="2667000"/>
            <a:ext cx="1524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 Your Preferred Variable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7520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/>
          <p:nvPr/>
        </p:nvSpPr>
        <p:spPr>
          <a:xfrm>
            <a:off x="457200" y="457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Home Page</a:t>
            </a:r>
            <a:endParaRPr lang="en-US" sz="28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3767" y="5966936"/>
            <a:ext cx="2255153" cy="73866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Kindly Share your contact details and Click on 'Submit’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93596" y="3352800"/>
            <a:ext cx="2178953" cy="74104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Please Click here and Share your contact details </a:t>
            </a:r>
            <a:endParaRPr lang="en-US" sz="1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53" y="1600200"/>
            <a:ext cx="4842044" cy="3365576"/>
          </a:xfrm>
          <a:prstGeom prst="rect">
            <a:avLst/>
          </a:prstGeom>
        </p:spPr>
      </p:pic>
      <p:cxnSp>
        <p:nvCxnSpPr>
          <p:cNvPr id="11" name="Elbow Connector 10"/>
          <p:cNvCxnSpPr/>
          <p:nvPr/>
        </p:nvCxnSpPr>
        <p:spPr>
          <a:xfrm flipV="1">
            <a:off x="2895600" y="3602357"/>
            <a:ext cx="3897996" cy="588643"/>
          </a:xfrm>
          <a:prstGeom prst="bentConnector3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4495800"/>
            <a:ext cx="2700948" cy="2362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4355196" y="6705600"/>
            <a:ext cx="121920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133600" y="1077310"/>
            <a:ext cx="5226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None/>
            </a:pPr>
            <a:r>
              <a:rPr lang="en-US" sz="2400" dirty="0" smtClean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Are you Curious to know this??  </a:t>
            </a:r>
          </a:p>
          <a:p>
            <a:pPr marL="457200" indent="-457200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4033"/>
            <a:ext cx="9144000" cy="5303968"/>
          </a:xfr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Out put of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(With One Variable)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8610600" y="1600200"/>
            <a:ext cx="0" cy="1219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391400" y="1092368"/>
            <a:ext cx="1524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here to Export Map  in 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PDF 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58150" y="3118187"/>
            <a:ext cx="0" cy="46020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48600" y="3638549"/>
            <a:ext cx="10668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 here for 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full-screen</a:t>
            </a:r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display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7520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(With Two Variables)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8" y="1579179"/>
            <a:ext cx="9144000" cy="527882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5676900" y="3390898"/>
            <a:ext cx="609601" cy="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324600" y="3228201"/>
            <a:ext cx="1524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Up to ‘5 ‘ Groups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>
            <a:off x="5715000" y="2871401"/>
            <a:ext cx="533400" cy="15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248400" y="2539663"/>
            <a:ext cx="1524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 Your Preferred Variable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752049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57801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Out put of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(With Two Variables)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00600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382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(With Three Variables)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7600950" y="3543300"/>
            <a:ext cx="0" cy="2097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600200"/>
            <a:ext cx="9067800" cy="52578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>
            <a:off x="7600950" y="3291186"/>
            <a:ext cx="3810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01000" y="3043535"/>
            <a:ext cx="1143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Up to ‘5 ‘ Groups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724650" y="1502539"/>
            <a:ext cx="12192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 Your Preferred Variable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7524750" y="2148870"/>
            <a:ext cx="0" cy="57081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52400" y="4800600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" y="1600199"/>
            <a:ext cx="9141372" cy="5257801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Out put of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Thematic Query 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(With Three Variables)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00600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914400"/>
          </a:xfrm>
        </p:spPr>
        <p:txBody>
          <a:bodyPr>
            <a:normAutofit/>
          </a:bodyPr>
          <a:lstStyle/>
          <a:p>
            <a:pPr algn="l"/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Quartiles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(Color-Based Representation of Your Selected Database)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86" y="1600200"/>
            <a:ext cx="9180786" cy="5278240"/>
          </a:xfrm>
        </p:spPr>
      </p:pic>
      <p:cxnSp>
        <p:nvCxnSpPr>
          <p:cNvPr id="14" name="Straight Arrow Connector 13"/>
          <p:cNvCxnSpPr/>
          <p:nvPr/>
        </p:nvCxnSpPr>
        <p:spPr>
          <a:xfrm>
            <a:off x="8599487" y="1745397"/>
            <a:ext cx="0" cy="10375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077200" y="914400"/>
            <a:ext cx="104775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here to Export  the ‘Quartile ‘ in ‘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PDF’</a:t>
            </a:r>
            <a:endParaRPr lang="en-US" sz="1200" b="1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772400" y="1791563"/>
            <a:ext cx="0" cy="99139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324600" y="1329898"/>
            <a:ext cx="16002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Click  here for </a:t>
            </a:r>
            <a:r>
              <a:rPr lang="en-US" sz="1200" b="1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full-screen</a:t>
            </a:r>
            <a:r>
              <a:rPr lang="en-US" sz="12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display</a:t>
            </a:r>
            <a:endParaRPr lang="en-US" sz="12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8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9050" y="4800600"/>
            <a:ext cx="361950" cy="124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Full Screen Display of ‘</a:t>
            </a:r>
            <a:r>
              <a:rPr lang="en-US" sz="2400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Quartiles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’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06" y="1600200"/>
            <a:ext cx="9154106" cy="5257800"/>
          </a:xfrm>
        </p:spPr>
      </p:pic>
      <p:cxnSp>
        <p:nvCxnSpPr>
          <p:cNvPr id="5" name="Straight Arrow Connector 4"/>
          <p:cNvCxnSpPr/>
          <p:nvPr/>
        </p:nvCxnSpPr>
        <p:spPr>
          <a:xfrm>
            <a:off x="6934200" y="1604665"/>
            <a:ext cx="0" cy="5289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400800" y="1143000"/>
            <a:ext cx="16764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cs typeface="Times New Roman" panose="02020603050405020304" pitchFamily="18" charset="0"/>
              </a:rPr>
              <a:t>Click here to Export  the ‘Quartile ‘ in ‘</a:t>
            </a:r>
            <a:r>
              <a:rPr lang="en-US" sz="1200" b="1" dirty="0" smtClean="0">
                <a:cs typeface="Times New Roman" panose="02020603050405020304" pitchFamily="18" charset="0"/>
              </a:rPr>
              <a:t>PDF’</a:t>
            </a:r>
            <a:endParaRPr lang="en-US" sz="1200" b="1" dirty="0">
              <a:cs typeface="Times New Roman" panose="02020603050405020304" pitchFamily="18" charset="0"/>
            </a:endParaRP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88877" y="4952999"/>
            <a:ext cx="400314" cy="2286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14400"/>
            <a:ext cx="9144000" cy="5943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Exported  ‘</a:t>
            </a:r>
            <a:r>
              <a:rPr lang="en-US" sz="2400" dirty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Quartiles</a:t>
            </a:r>
            <a:r>
              <a:rPr lang="en-US" sz="2400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’ in ‘.xls’ file format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Select variables by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Industry Level Group </a:t>
            </a:r>
            <a:endParaRPr lang="en-US" sz="2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600200"/>
            <a:ext cx="9144000" cy="52630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62200" y="3429000"/>
            <a:ext cx="1914525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Select Industry Group  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1828800" y="3567499"/>
            <a:ext cx="533400" cy="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00600"/>
            <a:ext cx="361950" cy="1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4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Data Table as per 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Industry Level Group </a:t>
            </a:r>
            <a:endParaRPr lang="en-US" sz="24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3999"/>
            <a:ext cx="9144000" cy="5355021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152400" y="4752049"/>
            <a:ext cx="361950" cy="1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5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Here is the Answer 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57801"/>
          </a:xfrm>
        </p:spPr>
      </p:pic>
    </p:spTree>
    <p:extLst>
      <p:ext uri="{BB962C8B-B14F-4D97-AF65-F5344CB8AC3E}">
        <p14:creationId xmlns:p14="http://schemas.microsoft.com/office/powerpoint/2010/main" val="48524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Record your selections: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My Workspace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84048" y="4019104"/>
            <a:ext cx="1914525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Mention workspace name 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6807910" y="3104704"/>
            <a:ext cx="0" cy="838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925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Record your selections: </a:t>
            </a:r>
            <a:r>
              <a:rPr lang="en-US" sz="24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My Workspace</a:t>
            </a:r>
            <a:r>
              <a:rPr lang="en-US" sz="24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 </a:t>
            </a:r>
            <a:endParaRPr lang="en-US" sz="24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59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MS Reference Sans Serif" pitchFamily="34" charset="0"/>
              </a:rPr>
              <a:t>Potentio</a:t>
            </a:r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 Meter</a:t>
            </a:r>
            <a:endParaRPr lang="en-US" sz="2800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129655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S Reference Sans Serif" pitchFamily="34" charset="0"/>
              </a:rPr>
              <a:t>Filter by layer : compare variables for a particular district </a:t>
            </a:r>
            <a:endParaRPr lang="en-US" dirty="0">
              <a:latin typeface="MS Reference Sans Serif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65891"/>
            <a:ext cx="9144000" cy="5155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69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MS Reference Sans Serif" pitchFamily="34" charset="0"/>
              </a:rPr>
              <a:t>Potentio</a:t>
            </a:r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 Meter</a:t>
            </a:r>
            <a:endParaRPr lang="en-US" sz="2800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129655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S Reference Sans Serif" pitchFamily="34" charset="0"/>
              </a:rPr>
              <a:t>Filter by Variable : compare districts with a particular variable</a:t>
            </a:r>
            <a:endParaRPr lang="en-US" dirty="0">
              <a:latin typeface="MS Reference Sans Serif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890"/>
            <a:ext cx="9144000" cy="5192109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95250" y="4800600"/>
            <a:ext cx="361950" cy="1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2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MS Reference Sans Serif" pitchFamily="34" charset="0"/>
              </a:rPr>
              <a:t>Potentio</a:t>
            </a:r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 Meter</a:t>
            </a:r>
            <a:endParaRPr lang="en-US" sz="2800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129655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S Reference Sans Serif" pitchFamily="34" charset="0"/>
              </a:rPr>
              <a:t>Filter by Variable : compare districts with a particular variable</a:t>
            </a:r>
            <a:endParaRPr lang="en-US" dirty="0">
              <a:latin typeface="MS Reference Sans Serif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891"/>
            <a:ext cx="9144000" cy="519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05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err="1" smtClean="0">
                <a:solidFill>
                  <a:srgbClr val="0070C0"/>
                </a:solidFill>
                <a:latin typeface="MS Reference Sans Serif" pitchFamily="34" charset="0"/>
              </a:rPr>
              <a:t>Potentio</a:t>
            </a:r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 Meter</a:t>
            </a:r>
            <a:endParaRPr lang="en-US" sz="2800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0999" y="1296559"/>
            <a:ext cx="838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MS Reference Sans Serif" pitchFamily="34" charset="0"/>
              </a:rPr>
              <a:t>Filter by Variable : compare districts with a particular variable</a:t>
            </a:r>
            <a:endParaRPr lang="en-US" dirty="0">
              <a:latin typeface="MS Reference Sans Serif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890"/>
            <a:ext cx="9144000" cy="5192109"/>
          </a:xfrm>
          <a:prstGeom prst="rect">
            <a:avLst/>
          </a:prstGeom>
        </p:spPr>
      </p:pic>
      <p:pic>
        <p:nvPicPr>
          <p:cNvPr id="5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76200" y="4828249"/>
            <a:ext cx="361950" cy="1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81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665"/>
            <a:ext cx="9144000" cy="5263846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Custom</a:t>
            </a:r>
            <a:r>
              <a:rPr lang="en-US" sz="2800" dirty="0" smtClean="0">
                <a:latin typeface="MS Reference Sans Serif" pitchFamily="34" charset="0"/>
              </a:rPr>
              <a:t> To create new variable using mathematical operators </a:t>
            </a:r>
            <a:endParaRPr lang="en-US" sz="2800" dirty="0">
              <a:latin typeface="MS Reference Sans Serif" pitchFamily="34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819400" y="2087873"/>
            <a:ext cx="0" cy="85029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90800" y="1121979"/>
            <a:ext cx="838200" cy="9233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cs typeface="Times New Roman" panose="02020603050405020304" pitchFamily="18" charset="0"/>
              </a:rPr>
              <a:t>Please Click ‘</a:t>
            </a:r>
            <a:r>
              <a:rPr lang="en-US" sz="1400" b="1" dirty="0" smtClean="0">
                <a:cs typeface="Times New Roman" panose="02020603050405020304" pitchFamily="18" charset="0"/>
              </a:rPr>
              <a:t>+</a:t>
            </a:r>
            <a:r>
              <a:rPr lang="en-US" sz="1000" dirty="0" smtClean="0">
                <a:cs typeface="Times New Roman" panose="02020603050405020304" pitchFamily="18" charset="0"/>
              </a:rPr>
              <a:t>’  to Open ‘</a:t>
            </a:r>
            <a:r>
              <a:rPr lang="en-US" sz="1000" b="1" dirty="0" smtClean="0">
                <a:cs typeface="Times New Roman" panose="02020603050405020304" pitchFamily="18" charset="0"/>
              </a:rPr>
              <a:t>Selection Summary</a:t>
            </a:r>
            <a:r>
              <a:rPr lang="en-US" sz="1000" dirty="0" smtClean="0">
                <a:cs typeface="Times New Roman" panose="02020603050405020304" pitchFamily="18" charset="0"/>
              </a:rPr>
              <a:t>’ Menu</a:t>
            </a:r>
            <a:endParaRPr lang="en-US" sz="10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Custom</a:t>
            </a:r>
            <a:r>
              <a:rPr lang="en-US" sz="2800" dirty="0" smtClean="0">
                <a:latin typeface="MS Reference Sans Serif" pitchFamily="34" charset="0"/>
              </a:rPr>
              <a:t> To create new variable using mathematical operators 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" y="1600200"/>
            <a:ext cx="9158900" cy="5291959"/>
          </a:xfrm>
        </p:spPr>
      </p:pic>
      <p:sp>
        <p:nvSpPr>
          <p:cNvPr id="14" name="TextBox 13"/>
          <p:cNvSpPr txBox="1"/>
          <p:nvPr/>
        </p:nvSpPr>
        <p:spPr>
          <a:xfrm>
            <a:off x="3279228" y="1678816"/>
            <a:ext cx="1914525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N</a:t>
            </a:r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ame the  new variable 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4343400" y="1957340"/>
            <a:ext cx="0" cy="9183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648200" y="2205335"/>
            <a:ext cx="1914525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Chose MIMI variables and click ‘Add Variable’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597579" y="2667000"/>
            <a:ext cx="0" cy="8103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8259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70C0"/>
                </a:solidFill>
                <a:latin typeface="MS Reference Sans Serif" pitchFamily="34" charset="0"/>
              </a:rPr>
              <a:t>Custom</a:t>
            </a:r>
            <a:r>
              <a:rPr lang="en-US" sz="2800" smtClean="0">
                <a:latin typeface="MS Reference Sans Serif" pitchFamily="34" charset="0"/>
              </a:rPr>
              <a:t> To create new variable using mathematical operators </a:t>
            </a:r>
            <a:endParaRPr lang="en-US" sz="2800" dirty="0">
              <a:latin typeface="MS Reference Sans Serif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3200" y="1981200"/>
            <a:ext cx="22860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Save and Continue 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" r="4245" b="5686"/>
          <a:stretch/>
        </p:blipFill>
        <p:spPr>
          <a:xfrm>
            <a:off x="173421" y="1676400"/>
            <a:ext cx="5839810" cy="3377762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3" t="2843" r="4157" b="3155"/>
          <a:stretch/>
        </p:blipFill>
        <p:spPr>
          <a:xfrm>
            <a:off x="3093326" y="3365280"/>
            <a:ext cx="5766896" cy="3366595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</p:pic>
      <p:cxnSp>
        <p:nvCxnSpPr>
          <p:cNvPr id="10" name="Straight Arrow Connector 9"/>
          <p:cNvCxnSpPr/>
          <p:nvPr/>
        </p:nvCxnSpPr>
        <p:spPr>
          <a:xfrm>
            <a:off x="8305800" y="2290464"/>
            <a:ext cx="0" cy="395793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663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304800"/>
            <a:ext cx="8229600" cy="9144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Custom</a:t>
            </a:r>
            <a:r>
              <a:rPr lang="en-US" sz="2800" dirty="0" smtClean="0">
                <a:latin typeface="MS Reference Sans Serif" pitchFamily="34" charset="0"/>
              </a:rPr>
              <a:t> To create new variable using mathematical operators 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1600200"/>
            <a:ext cx="1676400" cy="27699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Microsoft Sans Serif" pitchFamily="34" charset="0"/>
                <a:ea typeface="Microsoft Sans Serif" pitchFamily="34" charset="0"/>
                <a:cs typeface="Microsoft Sans Serif" pitchFamily="34" charset="0"/>
              </a:rPr>
              <a:t>Here, It is </a:t>
            </a:r>
            <a:endParaRPr lang="en-US" sz="1200" dirty="0">
              <a:latin typeface="Microsoft Sans Serif" pitchFamily="34" charset="0"/>
              <a:ea typeface="Microsoft Sans Serif" pitchFamily="34" charset="0"/>
              <a:cs typeface="Microsoft Sans Serif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019800" y="1923366"/>
            <a:ext cx="7883" cy="167193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Content Placeholder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418" r="95096" b="31038"/>
          <a:stretch/>
        </p:blipFill>
        <p:spPr>
          <a:xfrm>
            <a:off x="95250" y="4752049"/>
            <a:ext cx="361950" cy="124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Home Page</a:t>
            </a:r>
            <a:endParaRPr lang="en-US" sz="2800" dirty="0">
              <a:solidFill>
                <a:srgbClr val="0070C0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0" t="-750"/>
          <a:stretch/>
        </p:blipFill>
        <p:spPr>
          <a:xfrm>
            <a:off x="47627" y="1600200"/>
            <a:ext cx="9096374" cy="5257800"/>
          </a:xfrm>
        </p:spPr>
      </p:pic>
      <p:sp>
        <p:nvSpPr>
          <p:cNvPr id="6" name="Rectangle 5"/>
          <p:cNvSpPr/>
          <p:nvPr/>
        </p:nvSpPr>
        <p:spPr>
          <a:xfrm>
            <a:off x="2133600" y="1077310"/>
            <a:ext cx="52269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>
              <a:buNone/>
            </a:pPr>
            <a:r>
              <a:rPr lang="en-US" sz="2400" dirty="0" smtClean="0">
                <a:solidFill>
                  <a:srgbClr val="002060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Are you Curious to know this??  </a:t>
            </a:r>
          </a:p>
          <a:p>
            <a:pPr marL="457200" indent="-45720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9144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Urban Agglomeration </a:t>
            </a:r>
            <a:r>
              <a:rPr lang="en-US" sz="2800" dirty="0" smtClean="0">
                <a:latin typeface="MS Reference Sans Serif" pitchFamily="34" charset="0"/>
              </a:rPr>
              <a:t>Data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8" b="61839"/>
          <a:stretch/>
        </p:blipFill>
        <p:spPr>
          <a:xfrm>
            <a:off x="27515" y="1600200"/>
            <a:ext cx="9116485" cy="5257800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971800" y="1905000"/>
            <a:ext cx="0" cy="838200"/>
          </a:xfrm>
          <a:prstGeom prst="straightConnector1">
            <a:avLst/>
          </a:prstGeom>
          <a:ln w="381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752600" y="1184701"/>
            <a:ext cx="2057400" cy="8309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MS Reference Sans Serif" pitchFamily="34" charset="0"/>
                <a:cs typeface="Times New Roman" panose="02020603050405020304" pitchFamily="18" charset="0"/>
              </a:rPr>
              <a:t>Explore Data </a:t>
            </a:r>
            <a:r>
              <a:rPr lang="en-US" sz="1200" dirty="0" smtClean="0">
                <a:latin typeface="MS Reference Sans Serif" pitchFamily="34" charset="0"/>
                <a:cs typeface="Times New Roman" panose="02020603050405020304" pitchFamily="18" charset="0"/>
              </a:rPr>
              <a:t>Urban</a:t>
            </a:r>
            <a:r>
              <a:rPr lang="en-US" sz="1200" b="1" dirty="0" smtClean="0">
                <a:latin typeface="MS Reference Sans Serif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MS Reference Sans Serif" pitchFamily="34" charset="0"/>
                <a:cs typeface="Times New Roman" panose="02020603050405020304" pitchFamily="18" charset="0"/>
              </a:rPr>
              <a:t>Agglomeration</a:t>
            </a:r>
            <a:r>
              <a:rPr lang="en-US" sz="1200" b="1" dirty="0" smtClean="0">
                <a:latin typeface="MS Reference Sans Serif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smtClean="0">
                <a:latin typeface="MS Reference Sans Serif" pitchFamily="34" charset="0"/>
              </a:rPr>
              <a:t> Database by clicking here.</a:t>
            </a:r>
            <a:endParaRPr lang="en-US" sz="1200" b="1" dirty="0">
              <a:latin typeface="MS Reference Sans Serif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3" y="1600200"/>
            <a:ext cx="9172903" cy="5263055"/>
          </a:xfr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Urban Agglomeration </a:t>
            </a:r>
            <a:r>
              <a:rPr lang="en-US" sz="2800" dirty="0" smtClean="0">
                <a:latin typeface="MS Reference Sans Serif" pitchFamily="34" charset="0"/>
              </a:rPr>
              <a:t>Data</a:t>
            </a:r>
            <a:endParaRPr lang="en-US" sz="2800" dirty="0">
              <a:latin typeface="MS Reference Sans Serif" pitchFamily="34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8382000" y="3505200"/>
            <a:ext cx="0" cy="4572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72400" y="3962400"/>
            <a:ext cx="1143000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S Reference Sans Serif" pitchFamily="34" charset="0"/>
              </a:rPr>
              <a:t>Click  here to  Export your  Selected Database         </a:t>
            </a:r>
            <a:endParaRPr lang="en-US" sz="1200" dirty="0">
              <a:latin typeface="MS Reference Sans Serif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Towns </a:t>
            </a:r>
            <a:r>
              <a:rPr lang="en-US" sz="2800" dirty="0" smtClean="0">
                <a:latin typeface="MS Reference Sans Serif" pitchFamily="34" charset="0"/>
              </a:rPr>
              <a:t>Data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18" b="61839"/>
          <a:stretch/>
        </p:blipFill>
        <p:spPr>
          <a:xfrm>
            <a:off x="27515" y="1600200"/>
            <a:ext cx="9116485" cy="52578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2935633" y="1915748"/>
            <a:ext cx="0" cy="1132252"/>
          </a:xfrm>
          <a:prstGeom prst="straightConnector1">
            <a:avLst/>
          </a:prstGeom>
          <a:ln w="381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54633" y="1269417"/>
            <a:ext cx="20574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 smtClean="0">
                <a:latin typeface="MS Reference Sans Serif" pitchFamily="34" charset="0"/>
                <a:cs typeface="Times New Roman" panose="02020603050405020304" pitchFamily="18" charset="0"/>
              </a:rPr>
              <a:t>Explore Data </a:t>
            </a:r>
            <a:r>
              <a:rPr lang="en-US" sz="1200" dirty="0" smtClean="0">
                <a:latin typeface="MS Reference Sans Serif" pitchFamily="34" charset="0"/>
                <a:cs typeface="Times New Roman" panose="02020603050405020304" pitchFamily="18" charset="0"/>
              </a:rPr>
              <a:t>Town level </a:t>
            </a:r>
            <a:r>
              <a:rPr lang="en-US" sz="1200" dirty="0" smtClean="0">
                <a:latin typeface="MS Reference Sans Serif" pitchFamily="34" charset="0"/>
              </a:rPr>
              <a:t>Database by clicking here.</a:t>
            </a:r>
            <a:endParaRPr lang="en-US" sz="1200" b="1" dirty="0">
              <a:latin typeface="MS Reference Sans Serif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68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609600" y="457200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smtClean="0">
                <a:solidFill>
                  <a:srgbClr val="0070C0"/>
                </a:solidFill>
                <a:latin typeface="MS Reference Sans Serif" pitchFamily="34" charset="0"/>
              </a:rPr>
              <a:t>Towns </a:t>
            </a:r>
            <a:r>
              <a:rPr lang="en-US" sz="2800" smtClean="0">
                <a:latin typeface="MS Reference Sans Serif" pitchFamily="34" charset="0"/>
              </a:rPr>
              <a:t>Data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67892" cy="5257801"/>
          </a:xfrm>
        </p:spPr>
      </p:pic>
      <p:cxnSp>
        <p:nvCxnSpPr>
          <p:cNvPr id="15" name="Straight Arrow Connector 14"/>
          <p:cNvCxnSpPr/>
          <p:nvPr/>
        </p:nvCxnSpPr>
        <p:spPr>
          <a:xfrm>
            <a:off x="8153400" y="2442865"/>
            <a:ext cx="0" cy="84043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324600" y="1981200"/>
            <a:ext cx="25146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S Reference Sans Serif" pitchFamily="34" charset="0"/>
              </a:rPr>
              <a:t>Click  here to  Download Towns Data </a:t>
            </a:r>
            <a:endParaRPr lang="en-US" sz="1200" dirty="0">
              <a:latin typeface="MS Reference Sans Serif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3600" y="2516832"/>
            <a:ext cx="15240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S Reference Sans Serif" pitchFamily="34" charset="0"/>
              </a:rPr>
              <a:t>Click  here to refer definition </a:t>
            </a:r>
            <a:endParaRPr lang="en-US" sz="1200" dirty="0">
              <a:latin typeface="MS Reference Sans Serif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7086600" y="2978497"/>
            <a:ext cx="0" cy="30480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6111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My Account</a:t>
            </a:r>
            <a:endParaRPr lang="en-US" sz="2800" dirty="0">
              <a:solidFill>
                <a:srgbClr val="0070C0"/>
              </a:solidFill>
              <a:latin typeface="MS Reference Sans Serif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199"/>
            <a:ext cx="9144000" cy="5273567"/>
          </a:xfrm>
        </p:spPr>
      </p:pic>
      <p:sp>
        <p:nvSpPr>
          <p:cNvPr id="6" name="TextBox 5"/>
          <p:cNvSpPr txBox="1"/>
          <p:nvPr/>
        </p:nvSpPr>
        <p:spPr>
          <a:xfrm>
            <a:off x="6253655" y="953869"/>
            <a:ext cx="2286000" cy="6463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MS Reference Sans Serif" pitchFamily="34" charset="0"/>
              </a:rPr>
              <a:t>Click  here to  get  information regarding your </a:t>
            </a:r>
            <a:r>
              <a:rPr lang="en-US" sz="1200" b="1" dirty="0" smtClean="0">
                <a:latin typeface="MS Reference Sans Serif" pitchFamily="34" charset="0"/>
              </a:rPr>
              <a:t>Account</a:t>
            </a:r>
            <a:r>
              <a:rPr lang="en-US" sz="1200" dirty="0" smtClean="0">
                <a:latin typeface="MS Reference Sans Serif" pitchFamily="34" charset="0"/>
              </a:rPr>
              <a:t>        </a:t>
            </a:r>
            <a:endParaRPr lang="en-US" sz="1200" dirty="0">
              <a:latin typeface="MS Reference Sans Serif" pitchFamily="34" charset="0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620000" y="1600200"/>
            <a:ext cx="0" cy="60801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70C0"/>
                </a:solidFill>
                <a:latin typeface="MS Reference Sans Serif" pitchFamily="34" charset="0"/>
              </a:rPr>
              <a:t>My Account </a:t>
            </a:r>
            <a:r>
              <a:rPr lang="en-US" sz="2800" dirty="0" smtClean="0">
                <a:latin typeface="MS Reference Sans Serif" pitchFamily="34" charset="0"/>
              </a:rPr>
              <a:t>Information</a:t>
            </a:r>
            <a:endParaRPr lang="en-US" sz="2800" dirty="0">
              <a:latin typeface="MS Reference Sans Serif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" y="1271752"/>
            <a:ext cx="4281093" cy="5562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/>
          <p:cNvSpPr txBox="1"/>
          <p:nvPr/>
        </p:nvSpPr>
        <p:spPr>
          <a:xfrm>
            <a:off x="685800" y="685800"/>
            <a:ext cx="79248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+mj-ea"/>
                <a:cs typeface="+mj-cs"/>
              </a:rPr>
              <a:t>Thanks a lot….</a:t>
            </a:r>
            <a:endParaRPr kumimoji="0" lang="en-US" sz="5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ea typeface="+mj-ea"/>
              <a:cs typeface="+mj-cs"/>
            </a:endParaRPr>
          </a:p>
        </p:txBody>
      </p:sp>
      <p:sp>
        <p:nvSpPr>
          <p:cNvPr id="4" name="Title 4"/>
          <p:cNvSpPr txBox="1"/>
          <p:nvPr/>
        </p:nvSpPr>
        <p:spPr>
          <a:xfrm>
            <a:off x="533400" y="2362200"/>
            <a:ext cx="7924800" cy="147002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+mj-ea"/>
                <a:cs typeface="+mj-cs"/>
              </a:rPr>
              <a:t>Let’s build a solid marketing strategy for India </a:t>
            </a:r>
            <a:b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+mj-ea"/>
                <a:cs typeface="+mj-cs"/>
              </a:rPr>
            </a:br>
            <a:r>
              <a:rPr kumimoji="0" lang="en-US" sz="2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ea typeface="+mj-ea"/>
                <a:cs typeface="+mj-cs"/>
              </a:rPr>
              <a:t>with MIMI today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ea typeface="+mj-ea"/>
              <a:cs typeface="+mj-cs"/>
            </a:endParaRPr>
          </a:p>
        </p:txBody>
      </p:sp>
      <p:sp>
        <p:nvSpPr>
          <p:cNvPr id="5" name="Subtitle 5"/>
          <p:cNvSpPr txBox="1"/>
          <p:nvPr/>
        </p:nvSpPr>
        <p:spPr>
          <a:xfrm>
            <a:off x="0" y="3657600"/>
            <a:ext cx="9144000" cy="22860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Contact us :-</a:t>
            </a:r>
            <a:r>
              <a:rPr kumimoji="0" lang="en-US" sz="1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MICA,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Ahmedabad</a:t>
            </a:r>
            <a:endParaRPr kumimoji="0" lang="en-US" sz="1400" b="0" i="0" u="none" strike="noStrike" kern="1200" cap="none" spc="0" normalizeH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                                   </a:t>
            </a:r>
            <a:r>
              <a:rPr kumimoji="0" lang="en-US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Shela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,  Ahmedabad - 380 058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            Gujarat, India                  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             Tel: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+91 02717 – 308250.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   E-mail: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  <a:hlinkClick r:id="rId2"/>
              </a:rPr>
              <a:t>mimi@micamail.in</a:t>
            </a:r>
            <a:endParaRPr lang="en-US" sz="1400" noProof="0" dirty="0">
              <a:latin typeface="MS Reference Sans Serif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sz="1400" b="1" i="0" u="none" strike="noStrike" kern="1200" cap="none" spc="0" normalizeH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                                             </a:t>
            </a:r>
            <a:r>
              <a:rPr kumimoji="0" lang="en-US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Web-address: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S Reference Sans Serif" pitchFamily="34" charset="0"/>
                <a:cs typeface="Times New Roman" panose="02020603050405020304" pitchFamily="18" charset="0"/>
                <a:hlinkClick r:id="rId3"/>
              </a:rPr>
              <a:t>www.mica-mimi.in</a:t>
            </a: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S Reference Sans Serif" pitchFamily="34" charset="0"/>
              <a:cs typeface="Times New Roman" panose="02020603050405020304" pitchFamily="18" charset="0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Times New Roman" panose="02020603050405020304" pitchFamily="18" charset="0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5" descr="Logo New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228600"/>
            <a:ext cx="990600" cy="1219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ca">
            <a:hlinkClick r:id="rId5"/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96200" y="228600"/>
            <a:ext cx="12192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" descr="C:\Users\MICA\Desktop\Sweeta\MICA _2014_website_Bundle\mica_primary_signatur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117501"/>
            <a:ext cx="1371600" cy="14826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Here is the Answer 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" t="-1568" b="1"/>
          <a:stretch/>
        </p:blipFill>
        <p:spPr>
          <a:xfrm>
            <a:off x="10510" y="1600200"/>
            <a:ext cx="9133490" cy="5257800"/>
          </a:xfrm>
        </p:spPr>
      </p:pic>
    </p:spTree>
    <p:extLst>
      <p:ext uri="{BB962C8B-B14F-4D97-AF65-F5344CB8AC3E}">
        <p14:creationId xmlns:p14="http://schemas.microsoft.com/office/powerpoint/2010/main" val="320437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Introduction to MICA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Introduction to Market Intelligence 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</p:spTree>
    <p:extLst>
      <p:ext uri="{BB962C8B-B14F-4D97-AF65-F5344CB8AC3E}">
        <p14:creationId xmlns:p14="http://schemas.microsoft.com/office/powerpoint/2010/main" val="188097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144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Introduction to Market Intelligence </a:t>
            </a:r>
            <a:endParaRPr lang="en-US" sz="28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0200"/>
            <a:ext cx="9144000" cy="52578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2683" y="2196662"/>
            <a:ext cx="82296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Scroll down to </a:t>
            </a:r>
            <a:r>
              <a:rPr lang="en-US" sz="2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know </a:t>
            </a:r>
            <a:r>
              <a:rPr lang="en-US" sz="2800" dirty="0" smtClean="0">
                <a:solidFill>
                  <a:schemeClr val="bg1"/>
                </a:solidFill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More..</a:t>
            </a:r>
            <a:endParaRPr lang="en-US" sz="2800" dirty="0">
              <a:solidFill>
                <a:schemeClr val="bg1"/>
              </a:solidFill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71599" y="3111062"/>
            <a:ext cx="7323083" cy="3365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UNIQUE </a:t>
            </a:r>
            <a:r>
              <a:rPr lang="en-US" sz="2800" cap="all" dirty="0" smtClean="0"/>
              <a:t>FEATURE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SECTORS WE COVER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DATA SOURCES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METHODOLOGY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MIMI TEAM</a:t>
            </a:r>
          </a:p>
          <a:p>
            <a:pPr marL="457200" indent="-457200" algn="l">
              <a:buFont typeface="Arial" pitchFamily="34" charset="0"/>
              <a:buChar char="•"/>
            </a:pPr>
            <a:r>
              <a:rPr lang="en-US" sz="2800" cap="all" dirty="0"/>
              <a:t>DOWNLOAD BROCHURE</a:t>
            </a:r>
          </a:p>
          <a:p>
            <a:endParaRPr lang="en-US" sz="2800" cap="all" dirty="0"/>
          </a:p>
        </p:txBody>
      </p:sp>
    </p:spTree>
    <p:extLst>
      <p:ext uri="{BB962C8B-B14F-4D97-AF65-F5344CB8AC3E}">
        <p14:creationId xmlns:p14="http://schemas.microsoft.com/office/powerpoint/2010/main" val="3699264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952</Words>
  <Application>Microsoft Office PowerPoint</Application>
  <PresentationFormat>On-screen Show (4:3)</PresentationFormat>
  <Paragraphs>160</Paragraphs>
  <Slides>56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Office Theme</vt:lpstr>
      <vt:lpstr>Tutorial for MICA Indian Marketing Intelligence (MIMI)</vt:lpstr>
      <vt:lpstr>Home Page</vt:lpstr>
      <vt:lpstr>PowerPoint Presentation</vt:lpstr>
      <vt:lpstr>Here is the Answer </vt:lpstr>
      <vt:lpstr>Home Page</vt:lpstr>
      <vt:lpstr>Here is the Answer </vt:lpstr>
      <vt:lpstr>Introduction to MICA</vt:lpstr>
      <vt:lpstr>Introduction to Market Intelligence </vt:lpstr>
      <vt:lpstr>Introduction to Market Intelligence </vt:lpstr>
      <vt:lpstr>Log-in Page</vt:lpstr>
      <vt:lpstr>Explore Data (District level/Urban Agglomeration/ Towns)</vt:lpstr>
      <vt:lpstr>Explore the Database as per your requirement. </vt:lpstr>
      <vt:lpstr>A Sample Case Study: Branch Expansion in Rural Bihar </vt:lpstr>
      <vt:lpstr>Exploring the database for Case Study </vt:lpstr>
      <vt:lpstr>Check Your Explored Database in Data Table </vt:lpstr>
      <vt:lpstr>Downloaded data in ‘.xls’ file format</vt:lpstr>
      <vt:lpstr>You can easily represent your selected data graphically by using four different type of Charts </vt:lpstr>
      <vt:lpstr>PowerPoint Presentation</vt:lpstr>
      <vt:lpstr>PowerPoint Presentation</vt:lpstr>
      <vt:lpstr>Downloaded Bar Chart in ‘PDF’ file format</vt:lpstr>
      <vt:lpstr>PowerPoint Presentation</vt:lpstr>
      <vt:lpstr>PowerPoint Presentation</vt:lpstr>
      <vt:lpstr>PowerPoint Presentation</vt:lpstr>
      <vt:lpstr>Line Chart</vt:lpstr>
      <vt:lpstr>Radar Chart</vt:lpstr>
      <vt:lpstr>PowerPoint Presentation</vt:lpstr>
      <vt:lpstr>G.I.S.(Geographic Information System) Application</vt:lpstr>
      <vt:lpstr> G.I.S. Application in PDF File Format</vt:lpstr>
      <vt:lpstr>Thematic Query (With One Variable)</vt:lpstr>
      <vt:lpstr>Out put of Thematic Query (With One Variable)</vt:lpstr>
      <vt:lpstr>Thematic Query (With Two Variables)</vt:lpstr>
      <vt:lpstr>Out put of Thematic Query (With Two Variables)</vt:lpstr>
      <vt:lpstr>Thematic Query (With Three Variables)</vt:lpstr>
      <vt:lpstr>Out put of Thematic Query (With Three Variables)</vt:lpstr>
      <vt:lpstr>Quartiles (Color-Based Representation of Your Selected Database)</vt:lpstr>
      <vt:lpstr>Full Screen Display of ‘Quartiles’ </vt:lpstr>
      <vt:lpstr>Exported  ‘Quartiles’ in ‘.xls’ file format</vt:lpstr>
      <vt:lpstr>PowerPoint Presentation</vt:lpstr>
      <vt:lpstr>PowerPoint Presentation</vt:lpstr>
      <vt:lpstr>PowerPoint Presentation</vt:lpstr>
      <vt:lpstr>PowerPoint Presentation</vt:lpstr>
      <vt:lpstr>Potentio Meter</vt:lpstr>
      <vt:lpstr>Potentio Meter</vt:lpstr>
      <vt:lpstr>Potentio Meter</vt:lpstr>
      <vt:lpstr>Potentio Meter</vt:lpstr>
      <vt:lpstr>Custom To create new variable using mathematical operators </vt:lpstr>
      <vt:lpstr>Custom To create new variable using mathematical operators </vt:lpstr>
      <vt:lpstr>PowerPoint Presentation</vt:lpstr>
      <vt:lpstr>PowerPoint Presentation</vt:lpstr>
      <vt:lpstr>Urban Agglomeration Data</vt:lpstr>
      <vt:lpstr>Urban Agglomeration Data</vt:lpstr>
      <vt:lpstr>Towns Data</vt:lpstr>
      <vt:lpstr>PowerPoint Presentation</vt:lpstr>
      <vt:lpstr>My Account</vt:lpstr>
      <vt:lpstr>My Account Information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Tutorial for MIMI</dc:title>
  <dc:creator>rohit</dc:creator>
  <cp:lastModifiedBy>INTEL</cp:lastModifiedBy>
  <cp:revision>201</cp:revision>
  <dcterms:created xsi:type="dcterms:W3CDTF">2006-08-16T00:00:00Z</dcterms:created>
  <dcterms:modified xsi:type="dcterms:W3CDTF">2019-09-12T09:16:08Z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1033-11.2.0.8641</vt:lpwstr>
  </property>
</Properties>
</file>